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65" r:id="rId3"/>
    <p:sldId id="257" r:id="rId4"/>
    <p:sldId id="266" r:id="rId5"/>
    <p:sldId id="263" r:id="rId6"/>
    <p:sldId id="259" r:id="rId7"/>
    <p:sldId id="258" r:id="rId8"/>
    <p:sldId id="262" r:id="rId9"/>
    <p:sldId id="260" r:id="rId10"/>
    <p:sldId id="264" r:id="rId11"/>
    <p:sldId id="267" r:id="rId12"/>
    <p:sldId id="261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5027C-E4F2-2941-9951-5E4A847372B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62E7-7CAF-C54D-B2A6-8C7C8BA0EA7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Full solar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disk</a:t>
            </a:r>
            <a:r>
              <a:rPr lang="de-DE" dirty="0" smtClean="0"/>
              <a:t> in Doppler </a:t>
            </a:r>
            <a:r>
              <a:rPr lang="de-DE" dirty="0" err="1" smtClean="0"/>
              <a:t>shift</a:t>
            </a:r>
            <a:r>
              <a:rPr lang="de-DE" dirty="0" smtClean="0"/>
              <a:t> as </a:t>
            </a:r>
            <a:r>
              <a:rPr lang="de-DE" dirty="0" err="1" smtClean="0"/>
              <a:t>seen</a:t>
            </a:r>
            <a:r>
              <a:rPr lang="de-DE" dirty="0" smtClean="0"/>
              <a:t> in CIV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TR</a:t>
            </a:r>
            <a:r>
              <a:rPr lang="de-DE" baseline="0" dirty="0" smtClean="0"/>
              <a:t> and in </a:t>
            </a:r>
            <a:r>
              <a:rPr lang="de-DE" baseline="0" dirty="0" err="1" smtClean="0"/>
              <a:t>NeVIII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</a:t>
            </a:r>
            <a:endParaRPr lang="de-DE" baseline="0" dirty="0" smtClean="0"/>
          </a:p>
          <a:p>
            <a:r>
              <a:rPr lang="de-DE" baseline="0" dirty="0" err="1" smtClean="0"/>
              <a:t>Overplotted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Doppler </a:t>
            </a:r>
            <a:r>
              <a:rPr lang="de-DE" baseline="0" dirty="0" err="1" smtClean="0"/>
              <a:t>shift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 (solid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). 6km/s to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red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CIV and 3km/s to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NeVIII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Opposite</a:t>
            </a:r>
            <a:r>
              <a:rPr lang="de-DE" baseline="0" dirty="0" smtClean="0"/>
              <a:t> Doppler </a:t>
            </a:r>
            <a:r>
              <a:rPr lang="de-DE" baseline="0" dirty="0" err="1" smtClean="0"/>
              <a:t>shifts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TR and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Doppler </a:t>
            </a:r>
            <a:r>
              <a:rPr lang="de-DE" baseline="0" dirty="0" err="1" smtClean="0"/>
              <a:t>shift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cosine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helicentric</a:t>
            </a:r>
            <a:r>
              <a:rPr lang="de-DE" baseline="0" dirty="0" smtClean="0"/>
              <a:t> angle</a:t>
            </a:r>
          </a:p>
          <a:p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hole </a:t>
            </a:r>
            <a:r>
              <a:rPr lang="de-DE" baseline="0" dirty="0" err="1" smtClean="0"/>
              <a:t>boundaries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yellow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62E7-7CAF-C54D-B2A6-8C7C8BA0EA7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err="1" smtClean="0"/>
              <a:t>Transition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Doppler </a:t>
            </a:r>
            <a:r>
              <a:rPr lang="de-DE" baseline="0" dirty="0" err="1" smtClean="0"/>
              <a:t>shift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quiet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centre</a:t>
            </a:r>
            <a:r>
              <a:rPr lang="de-DE" baseline="0" dirty="0" smtClean="0"/>
              <a:t> as a </a:t>
            </a:r>
            <a:r>
              <a:rPr lang="de-DE" baseline="0" dirty="0" err="1" smtClean="0"/>
              <a:t>function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Peter et al. </a:t>
            </a:r>
            <a:r>
              <a:rPr lang="de-DE" dirty="0" err="1" smtClean="0"/>
              <a:t>showed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</a:t>
            </a:r>
            <a:r>
              <a:rPr lang="de-DE" dirty="0" err="1" smtClean="0"/>
              <a:t>he</a:t>
            </a:r>
            <a:r>
              <a:rPr lang="de-DE" dirty="0" smtClean="0"/>
              <a:t> Doppler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turns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redshift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blueshift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62E7-7CAF-C54D-B2A6-8C7C8BA0EA7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D67AC-F68F-CC40-B6AB-6E4B5197E5E0}" type="datetimeFigureOut">
              <a:rPr lang="de-DE" smtClean="0"/>
              <a:pPr/>
              <a:t>11.12.2008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17A8-82F5-814B-A818-9CF2030D91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6038" y="153132"/>
            <a:ext cx="5757962" cy="32004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Flows</a:t>
            </a:r>
            <a:r>
              <a:rPr lang="de-DE" dirty="0" smtClean="0"/>
              <a:t> in hot </a:t>
            </a:r>
            <a:r>
              <a:rPr lang="de-DE" dirty="0" err="1" smtClean="0"/>
              <a:t>coronal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err="1" smtClean="0"/>
              <a:t>mass</a:t>
            </a:r>
            <a:r>
              <a:rPr lang="de-DE" sz="3600" dirty="0" smtClean="0"/>
              <a:t> </a:t>
            </a:r>
            <a:r>
              <a:rPr lang="de-DE" sz="3600" dirty="0" err="1" smtClean="0"/>
              <a:t>cycle</a:t>
            </a:r>
            <a:r>
              <a:rPr lang="de-DE" sz="3600" dirty="0" smtClean="0"/>
              <a:t> and </a:t>
            </a:r>
            <a:r>
              <a:rPr lang="de-DE" sz="3600" dirty="0" err="1" smtClean="0"/>
              <a:t>coupling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chromosphere</a:t>
            </a:r>
            <a:r>
              <a:rPr lang="de-DE" sz="3600" dirty="0" smtClean="0"/>
              <a:t> to </a:t>
            </a:r>
            <a:r>
              <a:rPr lang="de-DE" sz="3600" dirty="0" err="1" smtClean="0"/>
              <a:t>corona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4724400" cy="137160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Pia Zacharias, Sven </a:t>
            </a:r>
            <a:r>
              <a:rPr lang="de-DE" dirty="0" err="1" smtClean="0"/>
              <a:t>Bingert</a:t>
            </a:r>
            <a:r>
              <a:rPr lang="de-DE" dirty="0" smtClean="0"/>
              <a:t>, Hardi Peter</a:t>
            </a:r>
          </a:p>
          <a:p>
            <a:r>
              <a:rPr lang="de-DE" dirty="0" smtClean="0"/>
              <a:t>Solar </a:t>
            </a:r>
            <a:r>
              <a:rPr lang="de-DE" dirty="0" err="1" smtClean="0"/>
              <a:t>Cycle</a:t>
            </a:r>
            <a:r>
              <a:rPr lang="de-DE" dirty="0" smtClean="0"/>
              <a:t> 24</a:t>
            </a:r>
          </a:p>
          <a:p>
            <a:r>
              <a:rPr lang="de-DE" dirty="0" err="1" smtClean="0"/>
              <a:t>Napa</a:t>
            </a:r>
            <a:r>
              <a:rPr lang="de-DE" dirty="0" smtClean="0"/>
              <a:t>, </a:t>
            </a:r>
            <a:r>
              <a:rPr lang="de-DE" dirty="0" err="1" smtClean="0"/>
              <a:t>California</a:t>
            </a:r>
            <a:endParaRPr lang="de-DE" dirty="0" smtClean="0"/>
          </a:p>
          <a:p>
            <a:r>
              <a:rPr lang="de-DE" dirty="0" err="1" smtClean="0"/>
              <a:t>December</a:t>
            </a:r>
            <a:r>
              <a:rPr lang="de-DE" dirty="0" smtClean="0"/>
              <a:t> 11, 2008</a:t>
            </a:r>
            <a:endParaRPr lang="de-DE" dirty="0"/>
          </a:p>
        </p:txBody>
      </p:sp>
      <p:pic>
        <p:nvPicPr>
          <p:cNvPr id="4" name="Bild 3" descr="K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181600"/>
            <a:ext cx="1752600" cy="1510741"/>
          </a:xfrm>
          <a:prstGeom prst="rect">
            <a:avLst/>
          </a:prstGeom>
        </p:spPr>
      </p:pic>
      <p:pic>
        <p:nvPicPr>
          <p:cNvPr id="5" name="Bild 4" descr="d00_C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3386038" cy="3353532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Bild 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654" b="-26654"/>
          <a:stretch>
            <a:fillRect/>
          </a:stretch>
        </p:blipFill>
        <p:spPr>
          <a:xfrm>
            <a:off x="530225" y="304800"/>
            <a:ext cx="7924800" cy="78486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Downflows</a:t>
            </a:r>
            <a:r>
              <a:rPr lang="de-DE" sz="3600" dirty="0" smtClean="0"/>
              <a:t> – </a:t>
            </a:r>
            <a:r>
              <a:rPr lang="de-DE" sz="3600" dirty="0" err="1" smtClean="0"/>
              <a:t>Where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upflows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2057400" y="884238"/>
            <a:ext cx="5635625" cy="639762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downflows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Heating</a:t>
            </a:r>
            <a:r>
              <a:rPr lang="de-DE" sz="3600" dirty="0" smtClean="0"/>
              <a:t> </a:t>
            </a:r>
            <a:r>
              <a:rPr lang="de-DE" sz="3600" dirty="0" err="1" smtClean="0"/>
              <a:t>loops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upflows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pic>
        <p:nvPicPr>
          <p:cNvPr id="9" name="Bild 8" descr="Bild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9988"/>
            <a:ext cx="8723809" cy="549841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95600" y="914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de-DE" b="1" dirty="0" smtClean="0">
                <a:solidFill>
                  <a:srgbClr val="FF0000"/>
                </a:solidFill>
              </a:rPr>
              <a:t>   </a:t>
            </a:r>
            <a:r>
              <a:rPr lang="de-DE" b="1" dirty="0" err="1" smtClean="0">
                <a:solidFill>
                  <a:srgbClr val="FF0000"/>
                </a:solidFill>
              </a:rPr>
              <a:t>heating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68511" y="3962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downflow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2400" y="6400800"/>
            <a:ext cx="368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>
                <a:solidFill>
                  <a:srgbClr val="FF0000"/>
                </a:solidFill>
              </a:rPr>
              <a:t>NO</a:t>
            </a:r>
            <a:r>
              <a:rPr lang="de-DE" dirty="0" smtClean="0"/>
              <a:t> hot </a:t>
            </a:r>
            <a:r>
              <a:rPr lang="de-DE" dirty="0" err="1" smtClean="0"/>
              <a:t>loops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upflows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48200" y="3505200"/>
            <a:ext cx="42672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Problem: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Even </a:t>
            </a:r>
            <a:r>
              <a:rPr lang="de-DE" dirty="0" err="1" smtClean="0"/>
              <a:t>loops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heated</a:t>
            </a:r>
            <a:r>
              <a:rPr lang="de-DE" dirty="0" smtClean="0"/>
              <a:t> up</a:t>
            </a:r>
          </a:p>
          <a:p>
            <a:pPr algn="ctr"/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draining</a:t>
            </a:r>
            <a:r>
              <a:rPr lang="de-DE" dirty="0" smtClean="0"/>
              <a:t>...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fill</a:t>
            </a:r>
            <a:endParaRPr lang="de-DE" dirty="0" smtClean="0"/>
          </a:p>
          <a:p>
            <a:pPr algn="ctr"/>
            <a:r>
              <a:rPr lang="de-DE" dirty="0" err="1" smtClean="0"/>
              <a:t>due</a:t>
            </a:r>
            <a:r>
              <a:rPr lang="de-DE" dirty="0" smtClean="0"/>
              <a:t> to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?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 (T&gt;10</a:t>
            </a:r>
            <a:r>
              <a:rPr lang="de-DE" baseline="30000" dirty="0" smtClean="0"/>
              <a:t>5</a:t>
            </a:r>
            <a:r>
              <a:rPr lang="de-DE" dirty="0" smtClean="0"/>
              <a:t>K) ?</a:t>
            </a:r>
            <a:endParaRPr lang="de-D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143000" y="1158876"/>
            <a:ext cx="6399095" cy="21177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de-DE" sz="2000" dirty="0" smtClean="0"/>
              <a:t>  </a:t>
            </a:r>
            <a:r>
              <a:rPr lang="de-DE" sz="2000" dirty="0" err="1" smtClean="0"/>
              <a:t>Properly</a:t>
            </a:r>
            <a:r>
              <a:rPr lang="de-DE" sz="2000" dirty="0" smtClean="0"/>
              <a:t> </a:t>
            </a:r>
            <a:r>
              <a:rPr lang="de-DE" sz="2000" dirty="0" err="1" smtClean="0"/>
              <a:t>follow</a:t>
            </a:r>
            <a:r>
              <a:rPr lang="de-DE" sz="2000" dirty="0" smtClean="0"/>
              <a:t> </a:t>
            </a:r>
            <a:r>
              <a:rPr lang="de-DE" sz="2000" dirty="0" err="1" smtClean="0"/>
              <a:t>fieldlines</a:t>
            </a:r>
            <a:r>
              <a:rPr lang="de-DE" sz="2000" dirty="0" smtClean="0"/>
              <a:t> in time</a:t>
            </a:r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>
              <a:buFont typeface="Arial"/>
              <a:buChar char="•"/>
            </a:pPr>
            <a:r>
              <a:rPr lang="de-DE" sz="2000" dirty="0" smtClean="0"/>
              <a:t> 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upflows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see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Doppler </a:t>
            </a:r>
            <a:r>
              <a:rPr lang="de-DE" sz="2000" dirty="0" err="1" smtClean="0"/>
              <a:t>maps</a:t>
            </a:r>
            <a:r>
              <a:rPr lang="de-DE" sz="2000" dirty="0" smtClean="0"/>
              <a:t>?</a:t>
            </a:r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>
              <a:buFont typeface="Arial"/>
              <a:buChar char="•"/>
            </a:pPr>
            <a:r>
              <a:rPr lang="de-DE" sz="2000" dirty="0" smtClean="0"/>
              <a:t>  </a:t>
            </a:r>
            <a:r>
              <a:rPr lang="de-DE" sz="2000" dirty="0" err="1" smtClean="0"/>
              <a:t>Investigate</a:t>
            </a:r>
            <a:r>
              <a:rPr lang="de-DE" sz="2000" dirty="0" smtClean="0"/>
              <a:t> “cool“ </a:t>
            </a:r>
            <a:r>
              <a:rPr lang="de-DE" sz="2000" dirty="0" err="1" smtClean="0"/>
              <a:t>loops</a:t>
            </a:r>
            <a:r>
              <a:rPr lang="de-DE" sz="2000" dirty="0" smtClean="0"/>
              <a:t> (T&lt;10</a:t>
            </a:r>
            <a:r>
              <a:rPr lang="de-DE" sz="2000" baseline="30000" dirty="0" smtClean="0"/>
              <a:t>5</a:t>
            </a:r>
            <a:r>
              <a:rPr lang="de-DE" sz="2000" dirty="0" smtClean="0"/>
              <a:t> K)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same</a:t>
            </a:r>
            <a:r>
              <a:rPr lang="de-DE" sz="2000" dirty="0" smtClean="0"/>
              <a:t> </a:t>
            </a:r>
            <a:r>
              <a:rPr lang="de-DE" sz="2000" dirty="0" err="1" smtClean="0"/>
              <a:t>lengths</a:t>
            </a:r>
            <a:endParaRPr lang="de-DE" sz="2000" dirty="0"/>
          </a:p>
        </p:txBody>
      </p:sp>
      <p:pic>
        <p:nvPicPr>
          <p:cNvPr id="17" name="Bild 16" descr="Bild 8.png"/>
          <p:cNvPicPr>
            <a:picLocks noChangeAspect="1"/>
          </p:cNvPicPr>
          <p:nvPr/>
        </p:nvPicPr>
        <p:blipFill>
          <a:blip r:embed="rId2"/>
          <a:srcRect t="34211"/>
          <a:stretch>
            <a:fillRect/>
          </a:stretch>
        </p:blipFill>
        <p:spPr>
          <a:xfrm>
            <a:off x="4255214" y="3962400"/>
            <a:ext cx="3286882" cy="1905000"/>
          </a:xfrm>
          <a:prstGeom prst="rect">
            <a:avLst/>
          </a:prstGeom>
        </p:spPr>
      </p:pic>
      <p:pic>
        <p:nvPicPr>
          <p:cNvPr id="6" name="Inhaltsplatzhalter 11" descr="Doppl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712" t="36165" r="23493" b="16871"/>
          <a:stretch>
            <a:fillRect/>
          </a:stretch>
        </p:blipFill>
        <p:spPr>
          <a:xfrm>
            <a:off x="1143000" y="3962400"/>
            <a:ext cx="2895600" cy="19050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Doppler </a:t>
            </a:r>
            <a:r>
              <a:rPr lang="de-DE" sz="3600" dirty="0" err="1" smtClean="0"/>
              <a:t>shifts</a:t>
            </a:r>
            <a:r>
              <a:rPr lang="de-DE" sz="3600" dirty="0" smtClean="0"/>
              <a:t>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solar </a:t>
            </a:r>
            <a:r>
              <a:rPr lang="de-DE" sz="3600" dirty="0" err="1" smtClean="0"/>
              <a:t>transition</a:t>
            </a:r>
            <a:r>
              <a:rPr lang="de-DE" sz="3600" dirty="0" smtClean="0"/>
              <a:t> </a:t>
            </a:r>
            <a:r>
              <a:rPr lang="de-DE" sz="3600" dirty="0" err="1" smtClean="0"/>
              <a:t>region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and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corona</a:t>
            </a:r>
            <a:endParaRPr lang="de-DE" sz="3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3825" y="2173738"/>
            <a:ext cx="8912225" cy="4505325"/>
            <a:chOff x="1" y="480"/>
            <a:chExt cx="5772" cy="2896"/>
          </a:xfrm>
        </p:grpSpPr>
        <p:pic>
          <p:nvPicPr>
            <p:cNvPr id="5" name="Picture 5" descr="full_c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" y="576"/>
              <a:ext cx="2344" cy="2428"/>
            </a:xfrm>
            <a:prstGeom prst="rect">
              <a:avLst/>
            </a:prstGeom>
            <a:noFill/>
          </p:spPr>
        </p:pic>
        <p:pic>
          <p:nvPicPr>
            <p:cNvPr id="6" name="Picture 6" descr="full_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576"/>
              <a:ext cx="2349" cy="2428"/>
            </a:xfrm>
            <a:prstGeom prst="rect">
              <a:avLst/>
            </a:prstGeom>
            <a:noFill/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" y="480"/>
              <a:ext cx="555" cy="2595"/>
              <a:chOff x="4563" y="480"/>
              <a:chExt cx="555" cy="2595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4992" y="57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4992" y="298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4992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4992" y="177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4992" y="11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pic>
            <p:nvPicPr>
              <p:cNvPr id="21" name="Picture 13" descr="full_ct_small"/>
              <p:cNvPicPr>
                <a:picLocks noChangeAspect="1" noChangeArrowheads="1"/>
              </p:cNvPicPr>
              <p:nvPr/>
            </p:nvPicPr>
            <p:blipFill>
              <a:blip r:embed="rId5"/>
              <a:srcRect l="19429" t="931" r="19429" b="699"/>
              <a:stretch>
                <a:fillRect/>
              </a:stretch>
            </p:blipFill>
            <p:spPr bwMode="auto">
              <a:xfrm>
                <a:off x="5046" y="564"/>
                <a:ext cx="72" cy="2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4800" y="1680"/>
                <a:ext cx="18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0</a:t>
                </a:r>
                <a:endParaRPr lang="de-DE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4752" y="480"/>
                <a:ext cx="24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10</a:t>
                </a:r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4752" y="2879"/>
                <a:ext cx="24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10</a:t>
                </a:r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4800" y="2280"/>
                <a:ext cx="18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5</a:t>
                </a:r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4800" y="1065"/>
                <a:ext cx="18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5</a:t>
                </a:r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3782" y="2077"/>
                <a:ext cx="17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               Doppler</a:t>
                </a:r>
                <a:r>
                  <a:rPr lang="en-US" sz="1400">
                    <a:solidFill>
                      <a:schemeClr val="tx1"/>
                    </a:solidFill>
                    <a:ea typeface="Arial" pitchFamily="-65" charset="0"/>
                    <a:cs typeface="Arial" pitchFamily="-65" charset="0"/>
                  </a:rPr>
                  <a:t>  </a:t>
                </a:r>
                <a:r>
                  <a:rPr lang="en-US" sz="1400">
                    <a:solidFill>
                      <a:schemeClr val="tx1"/>
                    </a:solidFill>
                  </a:rPr>
                  <a:t>shift    [ km/s ]</a:t>
                </a:r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 rot="-5398561">
              <a:off x="4508" y="1784"/>
              <a:ext cx="223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Peter  (1999)  ApJ 516, 490 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98" y="3072"/>
              <a:ext cx="475" cy="304"/>
              <a:chOff x="240" y="3616"/>
              <a:chExt cx="475" cy="304"/>
            </a:xfrm>
          </p:grpSpPr>
          <p:pic>
            <p:nvPicPr>
              <p:cNvPr id="14" name="Picture 22" descr="sum_sig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5" y="3616"/>
                <a:ext cx="33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475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</a:rPr>
                  <a:t>SUMER</a:t>
                </a:r>
                <a:endParaRPr lang="de-DE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496" y="576"/>
              <a:ext cx="512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544" y="576"/>
              <a:ext cx="50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sym typeface="Symbol" pitchFamily="-65" charset="2"/>
                </a:rPr>
                <a:t> 10</a:t>
              </a:r>
              <a:r>
                <a:rPr lang="en-US" sz="1600" baseline="30000">
                  <a:solidFill>
                    <a:schemeClr val="bg1"/>
                  </a:solidFill>
                  <a:sym typeface="Symbol" pitchFamily="-65" charset="2"/>
                </a:rPr>
                <a:t>5</a:t>
              </a:r>
              <a:r>
                <a:rPr lang="en-US" sz="1400">
                  <a:solidFill>
                    <a:schemeClr val="bg1"/>
                  </a:solidFill>
                  <a:sym typeface="Symbol" pitchFamily="-65" charset="2"/>
                </a:rPr>
                <a:t> K</a:t>
              </a:r>
              <a:endParaRPr lang="de-DE" sz="1400">
                <a:solidFill>
                  <a:schemeClr val="bg1"/>
                </a:solidFill>
                <a:sym typeface="Symbol" pitchFamily="-65" charset="2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992" y="576"/>
              <a:ext cx="518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4864" y="576"/>
              <a:ext cx="72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sym typeface="Symbol" pitchFamily="-65" charset="2"/>
                </a:rPr>
                <a:t> </a:t>
              </a:r>
              <a:r>
                <a:rPr lang="en-US" sz="1400">
                  <a:solidFill>
                    <a:schemeClr val="bg1"/>
                  </a:solidFill>
                </a:rPr>
                <a:t>6.5</a:t>
              </a:r>
              <a:r>
                <a:rPr lang="en-US" sz="1400">
                  <a:solidFill>
                    <a:schemeClr val="bg1"/>
                  </a:solidFill>
                  <a:sym typeface="Symbol" pitchFamily="-65" charset="2"/>
                </a:rPr>
                <a:t>10</a:t>
              </a:r>
              <a:r>
                <a:rPr lang="en-US" sz="1600" baseline="30000">
                  <a:solidFill>
                    <a:schemeClr val="bg1"/>
                  </a:solidFill>
                  <a:sym typeface="Symbol" pitchFamily="-65" charset="2"/>
                </a:rPr>
                <a:t>5</a:t>
              </a:r>
              <a:r>
                <a:rPr lang="en-US" sz="1400">
                  <a:solidFill>
                    <a:schemeClr val="bg1"/>
                  </a:solidFill>
                  <a:sym typeface="Symbol" pitchFamily="-65" charset="2"/>
                </a:rPr>
                <a:t> K </a:t>
              </a:r>
              <a:endParaRPr lang="de-DE" sz="1400">
                <a:solidFill>
                  <a:schemeClr val="bg1"/>
                </a:solidFill>
                <a:sym typeface="Symbol" pitchFamily="-65" charset="2"/>
              </a:endParaRPr>
            </a:p>
          </p:txBody>
        </p:sp>
      </p:grp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610548"/>
          </a:xfrm>
        </p:spPr>
        <p:txBody>
          <a:bodyPr>
            <a:noAutofit/>
          </a:bodyPr>
          <a:lstStyle/>
          <a:p>
            <a:r>
              <a:rPr lang="de-DE" sz="3600" dirty="0" smtClean="0"/>
              <a:t>3D </a:t>
            </a:r>
            <a:r>
              <a:rPr lang="de-DE" sz="3600" dirty="0" err="1" smtClean="0"/>
              <a:t>simulation</a:t>
            </a:r>
            <a:r>
              <a:rPr lang="de-DE" sz="3600" dirty="0" smtClean="0"/>
              <a:t> – Doppler </a:t>
            </a:r>
            <a:r>
              <a:rPr lang="de-DE" sz="3600" dirty="0" err="1" smtClean="0"/>
              <a:t>shifts</a:t>
            </a:r>
            <a:r>
              <a:rPr lang="de-DE" sz="3600" dirty="0" smtClean="0"/>
              <a:t>               </a:t>
            </a:r>
            <a:endParaRPr lang="de-DE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sz="3097" dirty="0" smtClean="0"/>
              <a:t>Observation</a:t>
            </a:r>
            <a:r>
              <a:rPr lang="de-DE" dirty="0" smtClean="0"/>
              <a:t>				</a:t>
            </a:r>
          </a:p>
          <a:p>
            <a:endParaRPr lang="de-DE" dirty="0"/>
          </a:p>
        </p:txBody>
      </p:sp>
      <p:pic>
        <p:nvPicPr>
          <p:cNvPr id="8" name="Picture 32" descr="Image_line_shift_observed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50" r="-1350"/>
          <a:stretch>
            <a:fillRect/>
          </a:stretch>
        </p:blipFill>
        <p:spPr bwMode="auto">
          <a:xfrm>
            <a:off x="0" y="2174875"/>
            <a:ext cx="4497388" cy="439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949825" y="1371600"/>
            <a:ext cx="4041775" cy="903287"/>
          </a:xfrm>
        </p:spPr>
        <p:txBody>
          <a:bodyPr>
            <a:normAutofit fontScale="92500" lnSpcReduction="20000"/>
          </a:bodyPr>
          <a:lstStyle/>
          <a:p>
            <a:r>
              <a:rPr lang="de-DE" sz="2595" dirty="0" smtClean="0"/>
              <a:t>Simulation</a:t>
            </a:r>
          </a:p>
          <a:p>
            <a:r>
              <a:rPr lang="de-DE" sz="1600" dirty="0" err="1" smtClean="0"/>
              <a:t>Probably</a:t>
            </a:r>
            <a:r>
              <a:rPr lang="de-DE" sz="1600" dirty="0" smtClean="0"/>
              <a:t> OK </a:t>
            </a:r>
            <a:r>
              <a:rPr lang="de-DE" sz="1600" dirty="0" err="1" smtClean="0"/>
              <a:t>for</a:t>
            </a:r>
            <a:r>
              <a:rPr lang="de-DE" sz="1600" dirty="0" smtClean="0"/>
              <a:t> TR (</a:t>
            </a:r>
            <a:r>
              <a:rPr lang="de-DE" sz="1600" dirty="0" err="1" smtClean="0"/>
              <a:t>some</a:t>
            </a:r>
            <a:r>
              <a:rPr lang="de-DE" sz="1600" dirty="0" smtClean="0"/>
              <a:t> 10</a:t>
            </a:r>
            <a:r>
              <a:rPr lang="de-DE" sz="1600" baseline="30000" dirty="0" smtClean="0"/>
              <a:t>5</a:t>
            </a:r>
            <a:r>
              <a:rPr lang="de-DE" sz="1600" dirty="0" smtClean="0"/>
              <a:t> K)</a:t>
            </a:r>
          </a:p>
          <a:p>
            <a:r>
              <a:rPr lang="de-DE" sz="1600" dirty="0" smtClean="0"/>
              <a:t>Not </a:t>
            </a:r>
            <a:r>
              <a:rPr lang="de-DE" sz="1600" dirty="0" err="1" smtClean="0"/>
              <a:t>yet</a:t>
            </a:r>
            <a:r>
              <a:rPr lang="de-DE" sz="1600" dirty="0" smtClean="0"/>
              <a:t> good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coronal</a:t>
            </a:r>
            <a:r>
              <a:rPr lang="de-DE" sz="1600" dirty="0" smtClean="0"/>
              <a:t> </a:t>
            </a:r>
            <a:r>
              <a:rPr lang="de-DE" sz="1600" dirty="0" err="1" smtClean="0"/>
              <a:t>lines</a:t>
            </a:r>
            <a:endParaRPr lang="de-DE" sz="1600" dirty="0"/>
          </a:p>
        </p:txBody>
      </p:sp>
      <p:pic>
        <p:nvPicPr>
          <p:cNvPr id="12" name="Inhaltsplatzhalter 11" descr="shift_099-1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9086" b="-9086"/>
          <a:stretch>
            <a:fillRect/>
          </a:stretch>
        </p:blipFill>
        <p:spPr>
          <a:xfrm>
            <a:off x="4426338" y="2362200"/>
            <a:ext cx="4717662" cy="46482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observation</a:t>
            </a:r>
            <a:r>
              <a:rPr lang="de-DE" sz="3600" dirty="0" smtClean="0"/>
              <a:t> to </a:t>
            </a:r>
            <a:r>
              <a:rPr lang="de-DE" sz="3600" dirty="0" err="1" smtClean="0"/>
              <a:t>simulation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457201" y="762000"/>
            <a:ext cx="8305799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de-DE" sz="2000" dirty="0" smtClean="0"/>
              <a:t>   Input </a:t>
            </a:r>
            <a:r>
              <a:rPr lang="de-DE" sz="2000" dirty="0" err="1" smtClean="0"/>
              <a:t>magnetic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 -  </a:t>
            </a:r>
            <a:r>
              <a:rPr lang="de-DE" sz="2000" dirty="0" err="1" smtClean="0"/>
              <a:t>quiet</a:t>
            </a:r>
            <a:r>
              <a:rPr lang="de-DE" sz="2000" dirty="0" smtClean="0"/>
              <a:t> </a:t>
            </a:r>
            <a:r>
              <a:rPr lang="de-DE" sz="2000" dirty="0" err="1" smtClean="0"/>
              <a:t>Sun-like</a:t>
            </a:r>
            <a:endParaRPr lang="de-DE" sz="20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de-DE" sz="2000" dirty="0" smtClean="0"/>
              <a:t>   3D MHD </a:t>
            </a:r>
            <a:r>
              <a:rPr lang="de-DE" sz="2000" dirty="0" err="1" smtClean="0"/>
              <a:t>model</a:t>
            </a:r>
            <a:r>
              <a:rPr lang="de-DE" sz="2000" dirty="0" smtClean="0"/>
              <a:t> of </a:t>
            </a:r>
            <a:r>
              <a:rPr lang="de-DE" sz="2000" dirty="0" err="1" smtClean="0"/>
              <a:t>coronal</a:t>
            </a:r>
            <a:r>
              <a:rPr lang="de-DE" sz="2000" dirty="0" smtClean="0"/>
              <a:t> box (</a:t>
            </a:r>
            <a:r>
              <a:rPr lang="de-DE" sz="2000" dirty="0" smtClean="0"/>
              <a:t>50x50x30Mm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=256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)    </a:t>
            </a:r>
            <a:r>
              <a:rPr lang="de-DE" sz="2000" dirty="0" smtClean="0"/>
              <a:t>(</a:t>
            </a:r>
            <a:r>
              <a:rPr lang="de-DE" sz="2000" i="1" dirty="0" err="1" smtClean="0"/>
              <a:t>Bingert</a:t>
            </a:r>
            <a:r>
              <a:rPr lang="de-DE" sz="2000" i="1" dirty="0" smtClean="0"/>
              <a:t> at al.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	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radiative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,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conduction</a:t>
            </a:r>
            <a:r>
              <a:rPr lang="de-DE" dirty="0" smtClean="0"/>
              <a:t> and </a:t>
            </a:r>
            <a:r>
              <a:rPr lang="de-DE" dirty="0" err="1" smtClean="0"/>
              <a:t>Ohmic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due</a:t>
            </a:r>
            <a:r>
              <a:rPr lang="de-DE" dirty="0" smtClean="0"/>
              <a:t> to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braiding</a:t>
            </a:r>
            <a:endParaRPr lang="de-DE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de-DE" sz="2000" dirty="0" smtClean="0"/>
              <a:t>   </a:t>
            </a:r>
            <a:r>
              <a:rPr lang="de-DE" sz="2000" dirty="0" err="1" smtClean="0"/>
              <a:t>Spectral</a:t>
            </a:r>
            <a:r>
              <a:rPr lang="de-DE" sz="2000" dirty="0" smtClean="0"/>
              <a:t> </a:t>
            </a:r>
            <a:r>
              <a:rPr lang="de-DE" sz="2000" dirty="0" err="1" smtClean="0"/>
              <a:t>synthesis</a:t>
            </a:r>
            <a:r>
              <a:rPr lang="de-DE" sz="2000" dirty="0" smtClean="0"/>
              <a:t> (CHIANTI) </a:t>
            </a:r>
            <a:r>
              <a:rPr lang="de-DE" sz="2000" dirty="0" smtClean="0">
                <a:sym typeface="Wingdings"/>
              </a:rPr>
              <a:t> </a:t>
            </a:r>
            <a:r>
              <a:rPr lang="de-DE" sz="2000" dirty="0" err="1" smtClean="0"/>
              <a:t>Resulting</a:t>
            </a:r>
            <a:r>
              <a:rPr lang="de-DE" sz="2000" dirty="0" smtClean="0"/>
              <a:t> </a:t>
            </a:r>
            <a:r>
              <a:rPr lang="de-DE" sz="2000" dirty="0" err="1" smtClean="0"/>
              <a:t>loop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488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Initial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at 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57800" y="6488668"/>
            <a:ext cx="28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Evolving</a:t>
            </a:r>
            <a:r>
              <a:rPr lang="de-DE" dirty="0" smtClean="0"/>
              <a:t> TR </a:t>
            </a:r>
            <a:r>
              <a:rPr lang="de-DE" dirty="0" err="1" smtClean="0"/>
              <a:t>loops</a:t>
            </a:r>
            <a:r>
              <a:rPr lang="de-DE" dirty="0" smtClean="0"/>
              <a:t> (</a:t>
            </a:r>
            <a:r>
              <a:rPr lang="de-DE" dirty="0" err="1" smtClean="0"/>
              <a:t>snapshop</a:t>
            </a:r>
            <a:r>
              <a:rPr lang="de-DE" dirty="0" smtClean="0"/>
              <a:t>) </a:t>
            </a:r>
            <a:endParaRPr lang="de-DE" dirty="0"/>
          </a:p>
        </p:txBody>
      </p:sp>
      <p:pic>
        <p:nvPicPr>
          <p:cNvPr id="11" name="Bild 10" descr="mag_ini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3206069"/>
            <a:ext cx="4267199" cy="3118531"/>
          </a:xfrm>
          <a:prstGeom prst="rect">
            <a:avLst/>
          </a:prstGeom>
        </p:spPr>
      </p:pic>
      <p:pic>
        <p:nvPicPr>
          <p:cNvPr id="18" name="Inhaltsplatzhalter 17" descr="c4_emiss_xz.jpe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774" t="-1174" b="2118"/>
          <a:stretch>
            <a:fillRect/>
          </a:stretch>
        </p:blipFill>
        <p:spPr>
          <a:xfrm>
            <a:off x="4800600" y="3048000"/>
            <a:ext cx="3886200" cy="32004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Doppler </a:t>
            </a:r>
            <a:r>
              <a:rPr lang="de-DE" sz="3600" dirty="0" err="1" smtClean="0"/>
              <a:t>velocities</a:t>
            </a:r>
            <a:r>
              <a:rPr lang="de-DE" sz="3600" dirty="0" smtClean="0"/>
              <a:t>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simulation</a:t>
            </a:r>
            <a:endParaRPr lang="de-DE" sz="3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38200" y="1951038"/>
            <a:ext cx="4040188" cy="63976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CIV (1548 Å) Doppler </a:t>
            </a:r>
            <a:r>
              <a:rPr lang="de-DE" sz="2000" dirty="0" err="1" smtClean="0"/>
              <a:t>map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12" name="Inhaltsplatzhalter 11" descr="Dopp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807" b="-8730"/>
          <a:stretch>
            <a:fillRect/>
          </a:stretch>
        </p:blipFill>
        <p:spPr>
          <a:xfrm>
            <a:off x="0" y="2743200"/>
            <a:ext cx="4878388" cy="3928949"/>
          </a:xfrm>
        </p:spPr>
      </p:pic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5102225" y="2103438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Distribution of Doppler </a:t>
            </a:r>
            <a:r>
              <a:rPr lang="de-DE" dirty="0" err="1" smtClean="0"/>
              <a:t>velocities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smaller</a:t>
            </a:r>
            <a:r>
              <a:rPr lang="de-DE" dirty="0" smtClean="0"/>
              <a:t> FWHM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; 3x)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5025" y="3124200"/>
            <a:ext cx="4041775" cy="3951288"/>
          </a:xfrm>
        </p:spPr>
        <p:txBody>
          <a:bodyPr/>
          <a:lstStyle/>
          <a:p>
            <a:pPr>
              <a:buNone/>
            </a:pPr>
            <a:endParaRPr lang="de-DE" sz="2000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  <p:pic>
        <p:nvPicPr>
          <p:cNvPr id="9" name="Bild 8" descr="doppler_histo_c4.jpeg"/>
          <p:cNvPicPr>
            <a:picLocks noChangeAspect="1"/>
          </p:cNvPicPr>
          <p:nvPr/>
        </p:nvPicPr>
        <p:blipFill>
          <a:blip r:embed="rId3"/>
          <a:srcRect l="4772"/>
          <a:stretch>
            <a:fillRect/>
          </a:stretch>
        </p:blipFill>
        <p:spPr>
          <a:xfrm>
            <a:off x="4645025" y="2819400"/>
            <a:ext cx="4498975" cy="338746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029936" y="3429000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&lt;v</a:t>
            </a:r>
            <a:r>
              <a:rPr lang="de-DE" baseline="-25000" dirty="0" smtClean="0">
                <a:solidFill>
                  <a:srgbClr val="FF0000"/>
                </a:solidFill>
              </a:rPr>
              <a:t>D</a:t>
            </a:r>
            <a:r>
              <a:rPr lang="de-DE" dirty="0" smtClean="0">
                <a:solidFill>
                  <a:srgbClr val="FF0000"/>
                </a:solidFill>
              </a:rPr>
              <a:t>&gt;=1.52 km/s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redshift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62600" y="62600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90"/>
                </a:solidFill>
                <a:latin typeface="Arial Rounded MT Bold"/>
                <a:ea typeface="Wingdings"/>
                <a:cs typeface="Wingdings"/>
              </a:rPr>
              <a:t>blueshift</a:t>
            </a:r>
            <a:r>
              <a:rPr lang="de-DE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de-DE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de-DE" dirty="0" err="1" smtClean="0">
                <a:solidFill>
                  <a:srgbClr val="FF0000"/>
                </a:solidFill>
                <a:latin typeface="Arial Rounded MT Bold"/>
                <a:ea typeface="Wingdings"/>
                <a:cs typeface="Wingdings"/>
              </a:rPr>
              <a:t>redshift</a:t>
            </a:r>
            <a:r>
              <a:rPr lang="de-DE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 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Global </a:t>
            </a:r>
            <a:r>
              <a:rPr lang="de-DE" sz="3600" dirty="0" err="1" smtClean="0"/>
              <a:t>mass</a:t>
            </a:r>
            <a:r>
              <a:rPr lang="de-DE" sz="3600" dirty="0" smtClean="0"/>
              <a:t> </a:t>
            </a:r>
            <a:r>
              <a:rPr lang="de-DE" sz="3600" dirty="0" err="1" smtClean="0"/>
              <a:t>balance</a:t>
            </a:r>
            <a:r>
              <a:rPr lang="de-DE" sz="3600" dirty="0" smtClean="0"/>
              <a:t>: </a:t>
            </a:r>
            <a:r>
              <a:rPr lang="de-DE" sz="3600" dirty="0" err="1" smtClean="0"/>
              <a:t>constant</a:t>
            </a:r>
            <a:r>
              <a:rPr lang="de-DE" sz="3600" dirty="0" smtClean="0"/>
              <a:t> </a:t>
            </a:r>
            <a:r>
              <a:rPr lang="de-DE" sz="3600" dirty="0" err="1" smtClean="0"/>
              <a:t>coronal</a:t>
            </a:r>
            <a:r>
              <a:rPr lang="de-DE" sz="3600" dirty="0" smtClean="0"/>
              <a:t> </a:t>
            </a:r>
            <a:r>
              <a:rPr lang="de-DE" sz="3600" dirty="0" err="1" smtClean="0"/>
              <a:t>mass</a:t>
            </a:r>
            <a:endParaRPr lang="de-DE" sz="3600" dirty="0"/>
          </a:p>
        </p:txBody>
      </p:sp>
      <p:pic>
        <p:nvPicPr>
          <p:cNvPr id="8" name="Inhaltsplatzhalter 7" descr="fluxinbox_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447" b="-28447"/>
          <a:stretch>
            <a:fillRect/>
          </a:stretch>
        </p:blipFill>
        <p:spPr>
          <a:xfrm>
            <a:off x="228600" y="-152400"/>
            <a:ext cx="6400800" cy="6934200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0" y="5562600"/>
            <a:ext cx="8915400" cy="1295400"/>
          </a:xfrm>
        </p:spPr>
        <p:txBody>
          <a:bodyPr>
            <a:normAutofit fontScale="62500" lnSpcReduction="20000"/>
          </a:bodyPr>
          <a:lstStyle/>
          <a:p>
            <a:r>
              <a:rPr lang="de-DE" dirty="0" err="1" smtClean="0"/>
              <a:t>Coronal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fluctuates</a:t>
            </a:r>
            <a:r>
              <a:rPr lang="de-DE" dirty="0" smtClean="0"/>
              <a:t> ≈ 0.1%</a:t>
            </a:r>
          </a:p>
          <a:p>
            <a:r>
              <a:rPr lang="de-DE" dirty="0" err="1" smtClean="0"/>
              <a:t>Empty</a:t>
            </a:r>
            <a:r>
              <a:rPr lang="de-DE" dirty="0" smtClean="0"/>
              <a:t> </a:t>
            </a:r>
            <a:r>
              <a:rPr lang="de-DE" dirty="0" err="1" smtClean="0"/>
              <a:t>corona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time (30 min)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of ≈ </a:t>
            </a:r>
            <a:r>
              <a:rPr lang="de-DE" dirty="0" err="1" smtClean="0"/>
              <a:t>max</a:t>
            </a:r>
            <a:r>
              <a:rPr lang="de-DE" dirty="0" smtClean="0"/>
              <a:t>  0.1 km/s</a:t>
            </a:r>
          </a:p>
          <a:p>
            <a:r>
              <a:rPr lang="de-DE" dirty="0" smtClean="0"/>
              <a:t>Global </a:t>
            </a:r>
            <a:r>
              <a:rPr lang="de-DE" dirty="0" err="1" smtClean="0"/>
              <a:t>sinking</a:t>
            </a:r>
            <a:r>
              <a:rPr lang="de-DE" dirty="0" smtClean="0"/>
              <a:t> of </a:t>
            </a:r>
            <a:r>
              <a:rPr lang="de-DE" dirty="0" err="1" smtClean="0"/>
              <a:t>atmosphere</a:t>
            </a:r>
            <a:r>
              <a:rPr lang="de-DE" dirty="0" smtClean="0"/>
              <a:t> </a:t>
            </a:r>
            <a:r>
              <a:rPr lang="de-DE" dirty="0" err="1" smtClean="0"/>
              <a:t>due</a:t>
            </a:r>
            <a:r>
              <a:rPr lang="de-DE" dirty="0" smtClean="0"/>
              <a:t> to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NOT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553200" y="2133600"/>
            <a:ext cx="274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N: </a:t>
            </a:r>
            <a:r>
              <a:rPr lang="de-DE" dirty="0" err="1" smtClean="0"/>
              <a:t>Number</a:t>
            </a:r>
            <a:r>
              <a:rPr lang="de-DE" dirty="0" smtClean="0"/>
              <a:t> of </a:t>
            </a:r>
            <a:r>
              <a:rPr lang="de-DE" dirty="0" err="1" smtClean="0"/>
              <a:t>particles</a:t>
            </a:r>
            <a:endParaRPr lang="de-DE" dirty="0" smtClean="0"/>
          </a:p>
          <a:p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box </a:t>
            </a:r>
            <a:r>
              <a:rPr lang="de-DE" dirty="0" err="1" smtClean="0"/>
              <a:t>with</a:t>
            </a:r>
            <a:r>
              <a:rPr lang="de-DE" dirty="0" smtClean="0"/>
              <a:t> T&gt;10</a:t>
            </a:r>
            <a:r>
              <a:rPr lang="de-DE" baseline="20000" dirty="0" smtClean="0"/>
              <a:t>4.1</a:t>
            </a:r>
            <a:r>
              <a:rPr lang="de-DE" dirty="0" smtClean="0"/>
              <a:t> K</a:t>
            </a:r>
          </a:p>
          <a:p>
            <a:endParaRPr lang="de-DE" dirty="0" smtClean="0"/>
          </a:p>
          <a:p>
            <a:r>
              <a:rPr lang="de-DE" dirty="0" smtClean="0"/>
              <a:t>&lt;N&gt;: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of </a:t>
            </a:r>
            <a:r>
              <a:rPr lang="de-DE" dirty="0" err="1" smtClean="0"/>
              <a:t>particles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box </a:t>
            </a:r>
            <a:r>
              <a:rPr lang="de-DE" dirty="0" err="1" smtClean="0"/>
              <a:t>with</a:t>
            </a:r>
            <a:r>
              <a:rPr lang="de-DE" dirty="0" smtClean="0"/>
              <a:t> T&gt;10</a:t>
            </a:r>
            <a:r>
              <a:rPr lang="de-DE" baseline="30000" dirty="0" smtClean="0"/>
              <a:t>4.1</a:t>
            </a:r>
            <a:r>
              <a:rPr lang="de-DE" dirty="0" smtClean="0"/>
              <a:t> K  </a:t>
            </a:r>
            <a:endParaRPr lang="de-D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Autofit/>
          </a:bodyPr>
          <a:lstStyle/>
          <a:p>
            <a:r>
              <a:rPr lang="de-DE" sz="3600" dirty="0" smtClean="0"/>
              <a:t>Investigation of </a:t>
            </a:r>
            <a:r>
              <a:rPr lang="de-DE" sz="3600" dirty="0" err="1" smtClean="0"/>
              <a:t>individual</a:t>
            </a:r>
            <a:r>
              <a:rPr lang="de-DE" sz="3600" dirty="0" smtClean="0"/>
              <a:t> </a:t>
            </a:r>
            <a:r>
              <a:rPr lang="de-DE" sz="3600" dirty="0" err="1" smtClean="0"/>
              <a:t>loops</a:t>
            </a:r>
            <a:r>
              <a:rPr lang="de-DE" sz="3600" dirty="0" smtClean="0"/>
              <a:t>: </a:t>
            </a:r>
            <a:r>
              <a:rPr lang="de-DE" sz="3600" dirty="0" smtClean="0">
                <a:solidFill>
                  <a:srgbClr val="FF0000"/>
                </a:solidFill>
              </a:rPr>
              <a:t>hot</a:t>
            </a:r>
            <a:r>
              <a:rPr lang="de-DE" sz="3600" dirty="0" smtClean="0"/>
              <a:t> </a:t>
            </a:r>
            <a:r>
              <a:rPr lang="de-DE" sz="3600" dirty="0" err="1" smtClean="0"/>
              <a:t>loops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de-DE" sz="2400" dirty="0" smtClean="0"/>
              <a:t>1st </a:t>
            </a:r>
            <a:r>
              <a:rPr lang="de-DE" sz="2400" dirty="0" err="1" smtClean="0"/>
              <a:t>step</a:t>
            </a:r>
            <a:r>
              <a:rPr lang="de-DE" sz="2400" dirty="0" smtClean="0"/>
              <a:t>: </a:t>
            </a:r>
            <a:r>
              <a:rPr lang="de-DE" sz="2400" dirty="0" err="1" smtClean="0"/>
              <a:t>restrain</a:t>
            </a:r>
            <a:r>
              <a:rPr lang="de-DE" sz="2400" dirty="0" smtClean="0"/>
              <a:t> to L &gt; 30 Mm   </a:t>
            </a:r>
            <a:r>
              <a:rPr lang="de-DE" sz="2400" b="1" dirty="0" smtClean="0"/>
              <a:t>and</a:t>
            </a:r>
            <a:r>
              <a:rPr lang="de-DE" sz="2400" dirty="0" smtClean="0"/>
              <a:t>    </a:t>
            </a:r>
            <a:r>
              <a:rPr lang="de-DE" sz="2400" dirty="0" err="1" smtClean="0"/>
              <a:t>T</a:t>
            </a:r>
            <a:r>
              <a:rPr lang="de-DE" sz="2400" baseline="-25000" dirty="0" err="1" smtClean="0"/>
              <a:t>max</a:t>
            </a:r>
            <a:r>
              <a:rPr lang="de-DE" sz="2400" dirty="0" smtClean="0"/>
              <a:t> &gt; 10</a:t>
            </a:r>
            <a:r>
              <a:rPr lang="de-DE" sz="2400" baseline="30000" dirty="0" smtClean="0"/>
              <a:t>5</a:t>
            </a:r>
            <a:r>
              <a:rPr lang="de-DE" sz="2400" dirty="0" smtClean="0"/>
              <a:t> K</a:t>
            </a:r>
          </a:p>
          <a:p>
            <a:r>
              <a:rPr lang="de-DE" sz="2400" dirty="0" err="1" smtClean="0"/>
              <a:t>Assign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same</a:t>
            </a:r>
            <a:r>
              <a:rPr lang="de-DE" sz="2400" dirty="0" smtClean="0"/>
              <a:t> </a:t>
            </a:r>
            <a:r>
              <a:rPr lang="de-DE" sz="2400" dirty="0" err="1" smtClean="0"/>
              <a:t>fieldlines</a:t>
            </a:r>
            <a:r>
              <a:rPr lang="de-DE" sz="2400" dirty="0" smtClean="0"/>
              <a:t> at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timestep</a:t>
            </a:r>
            <a:r>
              <a:rPr lang="de-DE" sz="2400" dirty="0" smtClean="0"/>
              <a:t> </a:t>
            </a:r>
          </a:p>
          <a:p>
            <a:pPr lvl="1">
              <a:buNone/>
            </a:pPr>
            <a:r>
              <a:rPr lang="de-DE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de-DE" sz="2000" dirty="0" smtClean="0"/>
              <a:t> </a:t>
            </a:r>
            <a:r>
              <a:rPr lang="de-DE" sz="2000" dirty="0" err="1" smtClean="0"/>
              <a:t>follow</a:t>
            </a:r>
            <a:r>
              <a:rPr lang="de-DE" sz="2000" dirty="0" smtClean="0"/>
              <a:t> </a:t>
            </a:r>
            <a:r>
              <a:rPr lang="de-DE" sz="2000" dirty="0" err="1" smtClean="0"/>
              <a:t>fieldlines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30 </a:t>
            </a:r>
            <a:r>
              <a:rPr lang="de-DE" sz="2000" dirty="0" err="1" smtClean="0"/>
              <a:t>minute</a:t>
            </a:r>
            <a:r>
              <a:rPr lang="de-DE" sz="2000" dirty="0" smtClean="0"/>
              <a:t> time </a:t>
            </a:r>
            <a:r>
              <a:rPr lang="de-DE" sz="2000" dirty="0" err="1" smtClean="0"/>
              <a:t>series</a:t>
            </a:r>
            <a:r>
              <a:rPr lang="de-DE" sz="2000" dirty="0" smtClean="0"/>
              <a:t>  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963449" y="5943600"/>
            <a:ext cx="103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snapshot</a:t>
            </a:r>
            <a:endParaRPr lang="de-DE" dirty="0"/>
          </a:p>
        </p:txBody>
      </p:sp>
      <p:pic>
        <p:nvPicPr>
          <p:cNvPr id="7" name="Bild 6" descr="fieldlines_smoothe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3007659"/>
            <a:ext cx="5454650" cy="3850341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flowtyp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394" b="-40394"/>
          <a:stretch>
            <a:fillRect/>
          </a:stretch>
        </p:blipFill>
        <p:spPr>
          <a:xfrm>
            <a:off x="457200" y="609600"/>
            <a:ext cx="8229600" cy="4525963"/>
          </a:xfrm>
        </p:spPr>
      </p:pic>
      <p:sp>
        <p:nvSpPr>
          <p:cNvPr id="16" name="Rechteck 15"/>
          <p:cNvSpPr/>
          <p:nvPr/>
        </p:nvSpPr>
        <p:spPr>
          <a:xfrm>
            <a:off x="3962400" y="4114800"/>
            <a:ext cx="14490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Nature of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flows</a:t>
            </a:r>
            <a:r>
              <a:rPr lang="de-DE" sz="3600" dirty="0" smtClean="0"/>
              <a:t> in </a:t>
            </a:r>
            <a:r>
              <a:rPr lang="de-DE" sz="3600" b="1" dirty="0" smtClean="0"/>
              <a:t>hot and </a:t>
            </a:r>
            <a:r>
              <a:rPr lang="de-DE" sz="3600" b="1" dirty="0" err="1" smtClean="0"/>
              <a:t>long</a:t>
            </a:r>
            <a:r>
              <a:rPr lang="de-DE" sz="3600" dirty="0" smtClean="0"/>
              <a:t> </a:t>
            </a:r>
            <a:r>
              <a:rPr lang="de-DE" sz="3600" dirty="0" err="1" smtClean="0"/>
              <a:t>loops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1087261" y="4507468"/>
            <a:ext cx="226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Siphon </a:t>
            </a:r>
            <a:r>
              <a:rPr lang="de-DE" dirty="0" err="1" smtClean="0"/>
              <a:t>flows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09021" y="4507468"/>
            <a:ext cx="218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Draining</a:t>
            </a:r>
            <a:r>
              <a:rPr lang="de-DE" dirty="0" smtClean="0"/>
              <a:t> / </a:t>
            </a:r>
            <a:r>
              <a:rPr lang="de-DE" dirty="0" err="1" smtClean="0"/>
              <a:t>downflows</a:t>
            </a:r>
            <a:endParaRPr lang="de-DE" dirty="0" smtClean="0"/>
          </a:p>
          <a:p>
            <a:r>
              <a:rPr lang="de-DE" dirty="0" err="1" smtClean="0"/>
              <a:t>Flow</a:t>
            </a:r>
            <a:r>
              <a:rPr lang="de-DE" dirty="0" smtClean="0"/>
              <a:t> out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653340" y="4736068"/>
            <a:ext cx="21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Strange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343400" y="4114800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62 %</a:t>
            </a:r>
            <a:endParaRPr lang="de-DE" dirty="0"/>
          </a:p>
        </p:txBody>
      </p:sp>
      <p:sp>
        <p:nvSpPr>
          <p:cNvPr id="20" name="Bogen 19"/>
          <p:cNvSpPr/>
          <p:nvPr/>
        </p:nvSpPr>
        <p:spPr>
          <a:xfrm>
            <a:off x="4547024" y="5602764"/>
            <a:ext cx="864449" cy="1992312"/>
          </a:xfrm>
          <a:prstGeom prst="arc">
            <a:avLst>
              <a:gd name="adj1" fmla="val 10901260"/>
              <a:gd name="adj2" fmla="val 304776"/>
            </a:avLst>
          </a:prstGeom>
          <a:ln w="1524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Bogen 22"/>
          <p:cNvSpPr/>
          <p:nvPr/>
        </p:nvSpPr>
        <p:spPr>
          <a:xfrm>
            <a:off x="1684020" y="5773420"/>
            <a:ext cx="822960" cy="1694180"/>
          </a:xfrm>
          <a:prstGeom prst="arc">
            <a:avLst>
              <a:gd name="adj1" fmla="val 10651433"/>
              <a:gd name="adj2" fmla="val 0"/>
            </a:avLst>
          </a:prstGeom>
          <a:ln w="152400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hteck 23"/>
          <p:cNvSpPr/>
          <p:nvPr/>
        </p:nvSpPr>
        <p:spPr>
          <a:xfrm>
            <a:off x="1219200" y="4114800"/>
            <a:ext cx="73148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295766" y="4114800"/>
            <a:ext cx="24803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219200" y="4114800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27 %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212751" y="4114800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10 %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1579882" y="1417638"/>
            <a:ext cx="5859780" cy="3764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Contradiction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coronal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downflows</a:t>
            </a:r>
            <a:r>
              <a:rPr lang="de-DE" dirty="0" smtClean="0"/>
              <a:t> </a:t>
            </a:r>
            <a:r>
              <a:rPr lang="de-DE" dirty="0" err="1" smtClean="0"/>
              <a:t>dominate</a:t>
            </a:r>
            <a:r>
              <a:rPr lang="de-DE" dirty="0" smtClean="0"/>
              <a:t> ?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rgbClr val="008000"/>
                </a:solidFill>
              </a:rPr>
              <a:t>Solution ?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Coronal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endParaRPr lang="de-DE" dirty="0" smtClean="0"/>
          </a:p>
          <a:p>
            <a:pPr algn="ctr"/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of cool </a:t>
            </a:r>
            <a:r>
              <a:rPr lang="de-DE" dirty="0" err="1" smtClean="0"/>
              <a:t>loops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916902" y="697468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log(T[K])&gt;10</a:t>
            </a:r>
            <a:r>
              <a:rPr lang="de-DE" baseline="30000" dirty="0" smtClean="0"/>
              <a:t>5</a:t>
            </a:r>
            <a:r>
              <a:rPr lang="de-DE" dirty="0" smtClean="0"/>
              <a:t> &amp; L&gt;30 Mm</a:t>
            </a:r>
            <a:endParaRPr lang="de-DE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50292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Closed</a:t>
            </a:r>
            <a:r>
              <a:rPr lang="de-DE" sz="3600" dirty="0" smtClean="0"/>
              <a:t> </a:t>
            </a:r>
            <a:r>
              <a:rPr lang="de-DE" sz="3600" dirty="0" err="1" smtClean="0"/>
              <a:t>mass</a:t>
            </a:r>
            <a:r>
              <a:rPr lang="de-DE" sz="3600" dirty="0" smtClean="0"/>
              <a:t> </a:t>
            </a:r>
            <a:r>
              <a:rPr lang="de-DE" sz="3600" dirty="0" err="1" smtClean="0"/>
              <a:t>system</a:t>
            </a:r>
            <a:r>
              <a:rPr lang="de-DE" sz="3600" dirty="0" smtClean="0"/>
              <a:t>? 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1066800" y="54864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90"/>
                </a:solidFill>
                <a:latin typeface="Arial Rounded MT Bold"/>
                <a:ea typeface="Wingdings"/>
                <a:cs typeface="Wingdings"/>
              </a:rPr>
              <a:t>blueshift</a:t>
            </a:r>
            <a:r>
              <a:rPr lang="de-DE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de-DE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de-DE" dirty="0" err="1" smtClean="0">
                <a:solidFill>
                  <a:srgbClr val="FF0000"/>
                </a:solidFill>
                <a:latin typeface="Arial Rounded MT Bold"/>
                <a:ea typeface="Wingdings"/>
                <a:cs typeface="Wingdings"/>
              </a:rPr>
              <a:t>redshift</a:t>
            </a:r>
            <a:r>
              <a:rPr lang="de-DE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 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1201" y="3288268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redshift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blueshift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6" name="Inhaltsplatzhalter 15" descr="doppler_histo_c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793" b="-22793"/>
          <a:stretch>
            <a:fillRect/>
          </a:stretch>
        </p:blipFill>
        <p:spPr>
          <a:xfrm>
            <a:off x="0" y="1329769"/>
            <a:ext cx="4038600" cy="4525963"/>
          </a:xfrm>
        </p:spPr>
      </p:pic>
      <p:pic>
        <p:nvPicPr>
          <p:cNvPr id="10" name="Bild 9" descr="Bild 2.png"/>
          <p:cNvPicPr>
            <a:picLocks noChangeAspect="1"/>
          </p:cNvPicPr>
          <p:nvPr/>
        </p:nvPicPr>
        <p:blipFill>
          <a:blip r:embed="rId3"/>
          <a:srcRect t="1720"/>
          <a:stretch>
            <a:fillRect/>
          </a:stretch>
        </p:blipFill>
        <p:spPr>
          <a:xfrm>
            <a:off x="4038600" y="3937322"/>
            <a:ext cx="4229100" cy="2632508"/>
          </a:xfrm>
          <a:prstGeom prst="rect">
            <a:avLst/>
          </a:prstGeom>
        </p:spPr>
      </p:pic>
      <p:pic>
        <p:nvPicPr>
          <p:cNvPr id="12" name="Inhaltsplatzhalter 11" descr="Bild 4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9977" b="-39977"/>
          <a:stretch>
            <a:fillRect/>
          </a:stretch>
        </p:blipFill>
        <p:spPr>
          <a:xfrm>
            <a:off x="4064001" y="-29284"/>
            <a:ext cx="4241800" cy="4753684"/>
          </a:xfrm>
        </p:spPr>
      </p:pic>
      <p:sp>
        <p:nvSpPr>
          <p:cNvPr id="13" name="Textfeld 12"/>
          <p:cNvSpPr txBox="1"/>
          <p:nvPr/>
        </p:nvSpPr>
        <p:spPr>
          <a:xfrm>
            <a:off x="4572001" y="1143000"/>
            <a:ext cx="32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logT=4.0 plane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800601" y="3962400"/>
            <a:ext cx="32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logT=5.0 plane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4426263">
            <a:off x="5130054" y="3057436"/>
            <a:ext cx="33074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NET MASS DOWNFLOW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Macintosh PowerPoint</Application>
  <PresentationFormat>Bildschirmpräsentation (4:3)</PresentationFormat>
  <Paragraphs>102</Paragraphs>
  <Slides>12</Slides>
  <Notes>2</Notes>
  <HiddenSlides>2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Flows in hot coronal loops:  mass cycle and coupling from chromosphere to corona</vt:lpstr>
      <vt:lpstr>Doppler shifts in the solar transition region  and in the corona</vt:lpstr>
      <vt:lpstr>3D simulation – Doppler shifts               </vt:lpstr>
      <vt:lpstr>From observation to simulation</vt:lpstr>
      <vt:lpstr>Doppler velocities in the simulation</vt:lpstr>
      <vt:lpstr>Global mass balance: constant coronal mass</vt:lpstr>
      <vt:lpstr>Investigation of individual loops: hot loops </vt:lpstr>
      <vt:lpstr>Nature of the flows in hot and long loops</vt:lpstr>
      <vt:lpstr>Closed mass system? </vt:lpstr>
      <vt:lpstr>Downflows – Where are the upflows?</vt:lpstr>
      <vt:lpstr>Heating loops with upflows?</vt:lpstr>
      <vt:lpstr>Outlook</vt:lpstr>
    </vt:vector>
  </TitlesOfParts>
  <Company>KIS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Pia Zacharias</dc:creator>
  <cp:lastModifiedBy>Pia Zacharias</cp:lastModifiedBy>
  <cp:revision>45</cp:revision>
  <dcterms:created xsi:type="dcterms:W3CDTF">2008-12-11T07:11:20Z</dcterms:created>
  <dcterms:modified xsi:type="dcterms:W3CDTF">2008-12-11T15:33:01Z</dcterms:modified>
</cp:coreProperties>
</file>