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3" r:id="rId3"/>
    <p:sldId id="334" r:id="rId4"/>
    <p:sldId id="367" r:id="rId5"/>
    <p:sldId id="381" r:id="rId6"/>
    <p:sldId id="384" r:id="rId7"/>
    <p:sldId id="382" r:id="rId8"/>
    <p:sldId id="287" r:id="rId9"/>
    <p:sldId id="275" r:id="rId10"/>
    <p:sldId id="323" r:id="rId11"/>
    <p:sldId id="317" r:id="rId12"/>
    <p:sldId id="328" r:id="rId13"/>
    <p:sldId id="322" r:id="rId14"/>
    <p:sldId id="368" r:id="rId15"/>
    <p:sldId id="338" r:id="rId16"/>
    <p:sldId id="329" r:id="rId17"/>
    <p:sldId id="332" r:id="rId18"/>
    <p:sldId id="380" r:id="rId19"/>
    <p:sldId id="335" r:id="rId20"/>
    <p:sldId id="330" r:id="rId21"/>
    <p:sldId id="340" r:id="rId22"/>
    <p:sldId id="339" r:id="rId23"/>
    <p:sldId id="327" r:id="rId24"/>
    <p:sldId id="33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333333"/>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11" autoAdjust="0"/>
    <p:restoredTop sz="94660"/>
  </p:normalViewPr>
  <p:slideViewPr>
    <p:cSldViewPr snapToGrid="0">
      <p:cViewPr varScale="1">
        <p:scale>
          <a:sx n="122" d="100"/>
          <a:sy n="122" d="100"/>
        </p:scale>
        <p:origin x="232" y="3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7DFF69-AAE1-44FF-93AD-A1A5CBBD9B98}" type="datetimeFigureOut">
              <a:rPr lang="en-US" smtClean="0"/>
              <a:t>11/22/24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17EC3-E0B0-4614-9083-A0EA9E3F7C7D}" type="slidenum">
              <a:rPr lang="en-US" smtClean="0"/>
              <a:t>‹#›</a:t>
            </a:fld>
            <a:endParaRPr lang="en-US"/>
          </a:p>
        </p:txBody>
      </p:sp>
    </p:spTree>
    <p:extLst>
      <p:ext uri="{BB962C8B-B14F-4D97-AF65-F5344CB8AC3E}">
        <p14:creationId xmlns:p14="http://schemas.microsoft.com/office/powerpoint/2010/main" val="27495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DFF69-AAE1-44FF-93AD-A1A5CBBD9B98}" type="datetimeFigureOut">
              <a:rPr lang="en-US" smtClean="0"/>
              <a:t>11/22/24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17EC3-E0B0-4614-9083-A0EA9E3F7C7D}" type="slidenum">
              <a:rPr lang="en-US" smtClean="0"/>
              <a:t>‹#›</a:t>
            </a:fld>
            <a:endParaRPr lang="en-US"/>
          </a:p>
        </p:txBody>
      </p:sp>
    </p:spTree>
    <p:extLst>
      <p:ext uri="{BB962C8B-B14F-4D97-AF65-F5344CB8AC3E}">
        <p14:creationId xmlns:p14="http://schemas.microsoft.com/office/powerpoint/2010/main" val="265863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DFF69-AAE1-44FF-93AD-A1A5CBBD9B98}" type="datetimeFigureOut">
              <a:rPr lang="en-US" smtClean="0"/>
              <a:t>11/22/24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17EC3-E0B0-4614-9083-A0EA9E3F7C7D}" type="slidenum">
              <a:rPr lang="en-US" smtClean="0"/>
              <a:t>‹#›</a:t>
            </a:fld>
            <a:endParaRPr lang="en-US"/>
          </a:p>
        </p:txBody>
      </p:sp>
    </p:spTree>
    <p:extLst>
      <p:ext uri="{BB962C8B-B14F-4D97-AF65-F5344CB8AC3E}">
        <p14:creationId xmlns:p14="http://schemas.microsoft.com/office/powerpoint/2010/main" val="429915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DFF69-AAE1-44FF-93AD-A1A5CBBD9B98}" type="datetimeFigureOut">
              <a:rPr lang="en-US" smtClean="0"/>
              <a:t>11/22/24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17EC3-E0B0-4614-9083-A0EA9E3F7C7D}" type="slidenum">
              <a:rPr lang="en-US" smtClean="0"/>
              <a:t>‹#›</a:t>
            </a:fld>
            <a:endParaRPr lang="en-US"/>
          </a:p>
        </p:txBody>
      </p:sp>
    </p:spTree>
    <p:extLst>
      <p:ext uri="{BB962C8B-B14F-4D97-AF65-F5344CB8AC3E}">
        <p14:creationId xmlns:p14="http://schemas.microsoft.com/office/powerpoint/2010/main" val="95369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DFF69-AAE1-44FF-93AD-A1A5CBBD9B98}" type="datetimeFigureOut">
              <a:rPr lang="en-US" smtClean="0"/>
              <a:t>11/22/24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17EC3-E0B0-4614-9083-A0EA9E3F7C7D}" type="slidenum">
              <a:rPr lang="en-US" smtClean="0"/>
              <a:t>‹#›</a:t>
            </a:fld>
            <a:endParaRPr lang="en-US"/>
          </a:p>
        </p:txBody>
      </p:sp>
    </p:spTree>
    <p:extLst>
      <p:ext uri="{BB962C8B-B14F-4D97-AF65-F5344CB8AC3E}">
        <p14:creationId xmlns:p14="http://schemas.microsoft.com/office/powerpoint/2010/main" val="24077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7DFF69-AAE1-44FF-93AD-A1A5CBBD9B98}" type="datetimeFigureOut">
              <a:rPr lang="en-US" smtClean="0"/>
              <a:t>11/22/24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17EC3-E0B0-4614-9083-A0EA9E3F7C7D}" type="slidenum">
              <a:rPr lang="en-US" smtClean="0"/>
              <a:t>‹#›</a:t>
            </a:fld>
            <a:endParaRPr lang="en-US"/>
          </a:p>
        </p:txBody>
      </p:sp>
    </p:spTree>
    <p:extLst>
      <p:ext uri="{BB962C8B-B14F-4D97-AF65-F5344CB8AC3E}">
        <p14:creationId xmlns:p14="http://schemas.microsoft.com/office/powerpoint/2010/main" val="3053135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7DFF69-AAE1-44FF-93AD-A1A5CBBD9B98}" type="datetimeFigureOut">
              <a:rPr lang="en-US" smtClean="0"/>
              <a:t>11/22/24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17EC3-E0B0-4614-9083-A0EA9E3F7C7D}" type="slidenum">
              <a:rPr lang="en-US" smtClean="0"/>
              <a:t>‹#›</a:t>
            </a:fld>
            <a:endParaRPr lang="en-US"/>
          </a:p>
        </p:txBody>
      </p:sp>
    </p:spTree>
    <p:extLst>
      <p:ext uri="{BB962C8B-B14F-4D97-AF65-F5344CB8AC3E}">
        <p14:creationId xmlns:p14="http://schemas.microsoft.com/office/powerpoint/2010/main" val="2495277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7DFF69-AAE1-44FF-93AD-A1A5CBBD9B98}" type="datetimeFigureOut">
              <a:rPr lang="en-US" smtClean="0"/>
              <a:t>11/22/24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17EC3-E0B0-4614-9083-A0EA9E3F7C7D}" type="slidenum">
              <a:rPr lang="en-US" smtClean="0"/>
              <a:t>‹#›</a:t>
            </a:fld>
            <a:endParaRPr lang="en-US"/>
          </a:p>
        </p:txBody>
      </p:sp>
    </p:spTree>
    <p:extLst>
      <p:ext uri="{BB962C8B-B14F-4D97-AF65-F5344CB8AC3E}">
        <p14:creationId xmlns:p14="http://schemas.microsoft.com/office/powerpoint/2010/main" val="2457091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DFF69-AAE1-44FF-93AD-A1A5CBBD9B98}" type="datetimeFigureOut">
              <a:rPr lang="en-US" smtClean="0"/>
              <a:t>11/22/24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17EC3-E0B0-4614-9083-A0EA9E3F7C7D}" type="slidenum">
              <a:rPr lang="en-US" smtClean="0"/>
              <a:t>‹#›</a:t>
            </a:fld>
            <a:endParaRPr lang="en-US"/>
          </a:p>
        </p:txBody>
      </p:sp>
    </p:spTree>
    <p:extLst>
      <p:ext uri="{BB962C8B-B14F-4D97-AF65-F5344CB8AC3E}">
        <p14:creationId xmlns:p14="http://schemas.microsoft.com/office/powerpoint/2010/main" val="55128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DFF69-AAE1-44FF-93AD-A1A5CBBD9B98}" type="datetimeFigureOut">
              <a:rPr lang="en-US" smtClean="0"/>
              <a:t>11/22/24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17EC3-E0B0-4614-9083-A0EA9E3F7C7D}" type="slidenum">
              <a:rPr lang="en-US" smtClean="0"/>
              <a:t>‹#›</a:t>
            </a:fld>
            <a:endParaRPr lang="en-US"/>
          </a:p>
        </p:txBody>
      </p:sp>
    </p:spTree>
    <p:extLst>
      <p:ext uri="{BB962C8B-B14F-4D97-AF65-F5344CB8AC3E}">
        <p14:creationId xmlns:p14="http://schemas.microsoft.com/office/powerpoint/2010/main" val="235315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DFF69-AAE1-44FF-93AD-A1A5CBBD9B98}" type="datetimeFigureOut">
              <a:rPr lang="en-US" smtClean="0"/>
              <a:t>11/22/24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17EC3-E0B0-4614-9083-A0EA9E3F7C7D}" type="slidenum">
              <a:rPr lang="en-US" smtClean="0"/>
              <a:t>‹#›</a:t>
            </a:fld>
            <a:endParaRPr lang="en-US"/>
          </a:p>
        </p:txBody>
      </p:sp>
    </p:spTree>
    <p:extLst>
      <p:ext uri="{BB962C8B-B14F-4D97-AF65-F5344CB8AC3E}">
        <p14:creationId xmlns:p14="http://schemas.microsoft.com/office/powerpoint/2010/main" val="4259556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DFF69-AAE1-44FF-93AD-A1A5CBBD9B98}" type="datetimeFigureOut">
              <a:rPr lang="en-US" smtClean="0"/>
              <a:t>11/22/24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17EC3-E0B0-4614-9083-A0EA9E3F7C7D}" type="slidenum">
              <a:rPr lang="en-US" smtClean="0"/>
              <a:t>‹#›</a:t>
            </a:fld>
            <a:endParaRPr lang="en-US"/>
          </a:p>
        </p:txBody>
      </p:sp>
    </p:spTree>
    <p:extLst>
      <p:ext uri="{BB962C8B-B14F-4D97-AF65-F5344CB8AC3E}">
        <p14:creationId xmlns:p14="http://schemas.microsoft.com/office/powerpoint/2010/main" val="36188128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5.jpeg"/><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5" Type="http://schemas.openxmlformats.org/officeDocument/2006/relationships/image" Target="../media/image48.pn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53440-E72A-3CA7-4F12-76C5558CF853}"/>
              </a:ext>
            </a:extLst>
          </p:cNvPr>
          <p:cNvSpPr>
            <a:spLocks noGrp="1"/>
          </p:cNvSpPr>
          <p:nvPr>
            <p:ph type="ctrTitle"/>
          </p:nvPr>
        </p:nvSpPr>
        <p:spPr>
          <a:xfrm>
            <a:off x="372001" y="1352550"/>
            <a:ext cx="6079453" cy="4152900"/>
          </a:xfrm>
        </p:spPr>
        <p:txBody>
          <a:bodyPr anchor="b">
            <a:normAutofit fontScale="90000"/>
          </a:bodyPr>
          <a:lstStyle/>
          <a:p>
            <a:pPr algn="l"/>
            <a:br>
              <a:rPr lang="en-US" sz="1400" b="1" dirty="0">
                <a:latin typeface="Arial Nova Cond Light" panose="020B0306020202020204" pitchFamily="34" charset="0"/>
                <a:cs typeface="Aharoni" panose="02010803020104030203" pitchFamily="2" charset="-79"/>
              </a:rPr>
            </a:br>
            <a:br>
              <a:rPr lang="en-US" sz="1400" b="1" dirty="0">
                <a:latin typeface="Arial Nova Cond Light" panose="020B0306020202020204" pitchFamily="34" charset="0"/>
                <a:cs typeface="Aharoni" panose="02010803020104030203" pitchFamily="2" charset="-79"/>
              </a:rPr>
            </a:br>
            <a:br>
              <a:rPr lang="en-US" sz="1400" b="1" dirty="0">
                <a:latin typeface="Arial Nova Cond Light" panose="020B0306020202020204" pitchFamily="34" charset="0"/>
                <a:cs typeface="Aharoni" panose="02010803020104030203" pitchFamily="2" charset="-79"/>
              </a:rPr>
            </a:br>
            <a:r>
              <a:rPr lang="en-US" sz="3600" b="1" dirty="0">
                <a:latin typeface="Microsoft YaHei" panose="020B0503020204020204" pitchFamily="34" charset="-122"/>
                <a:ea typeface="Microsoft YaHei" panose="020B0503020204020204" pitchFamily="34" charset="-122"/>
                <a:cs typeface="Aharoni" panose="02010803020104030203" pitchFamily="2" charset="-79"/>
              </a:rPr>
              <a:t>The SunSketcher Project</a:t>
            </a:r>
            <a:br>
              <a:rPr lang="en-US" sz="3600" b="1" dirty="0">
                <a:latin typeface="Microsoft YaHei" panose="020B0503020204020204" pitchFamily="34" charset="-122"/>
                <a:ea typeface="Microsoft YaHei" panose="020B0503020204020204" pitchFamily="34" charset="-122"/>
                <a:cs typeface="Aharoni" panose="02010803020104030203" pitchFamily="2" charset="-79"/>
              </a:rPr>
            </a:br>
            <a:br>
              <a:rPr lang="en-US" sz="2400" b="1" dirty="0">
                <a:latin typeface="Microsoft YaHei" panose="020B0503020204020204" pitchFamily="34" charset="-122"/>
                <a:ea typeface="Microsoft YaHei" panose="020B0503020204020204" pitchFamily="34" charset="-122"/>
                <a:cs typeface="Aharoni" panose="02010803020104030203" pitchFamily="2" charset="-79"/>
              </a:rPr>
            </a:br>
            <a:r>
              <a:rPr lang="en-US" sz="2400" b="1" dirty="0">
                <a:latin typeface="Microsoft YaHei" panose="020B0503020204020204" pitchFamily="34" charset="-122"/>
                <a:ea typeface="Microsoft YaHei" panose="020B0503020204020204" pitchFamily="34" charset="-122"/>
                <a:cs typeface="Aharoni" panose="02010803020104030203" pitchFamily="2" charset="-79"/>
              </a:rPr>
              <a:t>Gordon Emslie</a:t>
            </a:r>
            <a:br>
              <a:rPr lang="en-US" sz="2400" b="1" dirty="0">
                <a:latin typeface="Microsoft YaHei" panose="020B0503020204020204" pitchFamily="34" charset="-122"/>
                <a:ea typeface="Microsoft YaHei" panose="020B0503020204020204" pitchFamily="34" charset="-122"/>
                <a:cs typeface="Aharoni" panose="02010803020104030203" pitchFamily="2" charset="-79"/>
              </a:rPr>
            </a:br>
            <a:br>
              <a:rPr lang="en-US" sz="2400" b="1" dirty="0">
                <a:latin typeface="Microsoft YaHei" panose="020B0503020204020204" pitchFamily="34" charset="-122"/>
                <a:ea typeface="Microsoft YaHei" panose="020B0503020204020204" pitchFamily="34" charset="-122"/>
                <a:cs typeface="Aharoni" panose="02010803020104030203" pitchFamily="2" charset="-79"/>
              </a:rPr>
            </a:br>
            <a:r>
              <a:rPr lang="en-US" sz="2400" b="1" i="1" dirty="0">
                <a:latin typeface="Microsoft YaHei" panose="020B0503020204020204" pitchFamily="34" charset="-122"/>
                <a:ea typeface="Microsoft YaHei" panose="020B0503020204020204" pitchFamily="34" charset="-122"/>
                <a:cs typeface="Aharoni" panose="02010803020104030203" pitchFamily="2" charset="-79"/>
              </a:rPr>
              <a:t>on behalf of the SunSketcher Team</a:t>
            </a:r>
            <a:br>
              <a:rPr lang="en-US" sz="2400" b="1" dirty="0">
                <a:latin typeface="Microsoft YaHei" panose="020B0503020204020204" pitchFamily="34" charset="-122"/>
                <a:ea typeface="Microsoft YaHei" panose="020B0503020204020204" pitchFamily="34" charset="-122"/>
                <a:cs typeface="Aharoni" panose="02010803020104030203" pitchFamily="2" charset="-79"/>
              </a:rPr>
            </a:br>
            <a:br>
              <a:rPr lang="en-US" sz="2400" b="1" dirty="0">
                <a:latin typeface="Microsoft YaHei" panose="020B0503020204020204" pitchFamily="34" charset="-122"/>
                <a:ea typeface="Microsoft YaHei" panose="020B0503020204020204" pitchFamily="34" charset="-122"/>
                <a:cs typeface="Aharoni" panose="02010803020104030203" pitchFamily="2" charset="-79"/>
              </a:rPr>
            </a:br>
            <a:br>
              <a:rPr lang="en-US" sz="2400" b="1" dirty="0">
                <a:latin typeface="Microsoft YaHei" panose="020B0503020204020204" pitchFamily="34" charset="-122"/>
                <a:ea typeface="Microsoft YaHei" panose="020B0503020204020204" pitchFamily="34" charset="-122"/>
                <a:cs typeface="Aharoni" panose="02010803020104030203" pitchFamily="2" charset="-79"/>
              </a:rPr>
            </a:br>
            <a:br>
              <a:rPr lang="en-US" sz="2400" b="1" dirty="0">
                <a:latin typeface="Microsoft YaHei" panose="020B0503020204020204" pitchFamily="34" charset="-122"/>
                <a:ea typeface="Microsoft YaHei" panose="020B0503020204020204" pitchFamily="34" charset="-122"/>
                <a:cs typeface="Aharoni" panose="02010803020104030203" pitchFamily="2" charset="-79"/>
              </a:rPr>
            </a:br>
            <a:r>
              <a:rPr lang="en-US" sz="2400" b="1" dirty="0">
                <a:latin typeface="Microsoft YaHei" panose="020B0503020204020204" pitchFamily="34" charset="-122"/>
                <a:ea typeface="Microsoft YaHei" panose="020B0503020204020204" pitchFamily="34" charset="-122"/>
                <a:cs typeface="Aharoni" panose="02010803020104030203" pitchFamily="2" charset="-79"/>
              </a:rPr>
              <a:t>NASA Heliophysics Division</a:t>
            </a:r>
            <a:br>
              <a:rPr lang="en-US" sz="2400" b="1" dirty="0">
                <a:latin typeface="Microsoft YaHei" panose="020B0503020204020204" pitchFamily="34" charset="-122"/>
                <a:ea typeface="Microsoft YaHei" panose="020B0503020204020204" pitchFamily="34" charset="-122"/>
                <a:cs typeface="Aharoni" panose="02010803020104030203" pitchFamily="2" charset="-79"/>
              </a:rPr>
            </a:br>
            <a:r>
              <a:rPr lang="en-US" sz="2400" b="1" dirty="0">
                <a:latin typeface="Microsoft YaHei" panose="020B0503020204020204" pitchFamily="34" charset="-122"/>
                <a:ea typeface="Microsoft YaHei" panose="020B0503020204020204" pitchFamily="34" charset="-122"/>
                <a:cs typeface="Aharoni" panose="02010803020104030203" pitchFamily="2" charset="-79"/>
              </a:rPr>
              <a:t>November 20, 2024</a:t>
            </a:r>
            <a:br>
              <a:rPr lang="en-US" sz="2400" dirty="0">
                <a:latin typeface="Microsoft YaHei" panose="020B0503020204020204" pitchFamily="34" charset="-122"/>
                <a:ea typeface="Microsoft YaHei" panose="020B0503020204020204" pitchFamily="34" charset="-122"/>
                <a:cs typeface="Aharoni" panose="02010803020104030203" pitchFamily="2" charset="-79"/>
              </a:rPr>
            </a:br>
            <a:endParaRPr lang="en-US" sz="2400" dirty="0">
              <a:latin typeface="Microsoft YaHei" panose="020B0503020204020204" pitchFamily="34" charset="-122"/>
              <a:ea typeface="Microsoft YaHei" panose="020B0503020204020204" pitchFamily="34" charset="-122"/>
              <a:cs typeface="Aharoni" panose="02010803020104030203" pitchFamily="2" charset="-79"/>
            </a:endParaRPr>
          </a:p>
        </p:txBody>
      </p:sp>
      <p:sp>
        <p:nvSpPr>
          <p:cNvPr id="2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circle with orange and white stars&#10;&#10;Description automatically generated">
            <a:extLst>
              <a:ext uri="{FF2B5EF4-FFF2-40B4-BE49-F238E27FC236}">
                <a16:creationId xmlns:a16="http://schemas.microsoft.com/office/drawing/2014/main" id="{57A27C8F-D474-8A7D-9287-06996366C07D}"/>
              </a:ext>
            </a:extLst>
          </p:cNvPr>
          <p:cNvPicPr>
            <a:picLocks noChangeAspect="1"/>
          </p:cNvPicPr>
          <p:nvPr/>
        </p:nvPicPr>
        <p:blipFill rotWithShape="1">
          <a:blip r:embed="rId2">
            <a:extLst>
              <a:ext uri="{28A0092B-C50C-407E-A947-70E740481C1C}">
                <a14:useLocalDpi xmlns:a14="http://schemas.microsoft.com/office/drawing/2010/main" val="0"/>
              </a:ext>
            </a:extLst>
          </a:blip>
          <a:srcRect b="303"/>
          <a:stretch/>
        </p:blipFill>
        <p:spPr>
          <a:xfrm>
            <a:off x="5991763" y="299746"/>
            <a:ext cx="5933537" cy="591560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9579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April 8, 2024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201" y="2255899"/>
            <a:ext cx="4391004" cy="4391004"/>
          </a:xfrm>
        </p:spPr>
      </p:pic>
      <p:pic>
        <p:nvPicPr>
          <p:cNvPr id="5" name="Content Placeholder 3" descr="A circular object with a blue sky&#10;&#10;Description automatically generated"/>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337090" y="165735"/>
            <a:ext cx="4218709" cy="2809702"/>
          </a:xfrm>
          <a:prstGeom prst="rect">
            <a:avLst/>
          </a:prstGeom>
        </p:spPr>
      </p:pic>
      <p:pic>
        <p:nvPicPr>
          <p:cNvPr id="6" name="Picture 5" descr="A solar eclipse in the sky&#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8393499" y="3229610"/>
            <a:ext cx="3162300" cy="3263265"/>
          </a:xfrm>
          <a:prstGeom prst="rect">
            <a:avLst/>
          </a:prstGeom>
        </p:spPr>
      </p:pic>
      <p:sp>
        <p:nvSpPr>
          <p:cNvPr id="8" name="TextBox 7">
            <a:extLst>
              <a:ext uri="{FF2B5EF4-FFF2-40B4-BE49-F238E27FC236}">
                <a16:creationId xmlns:a16="http://schemas.microsoft.com/office/drawing/2014/main" id="{B397ECB1-4559-45C1-D0C1-5AD309B8EE7C}"/>
              </a:ext>
            </a:extLst>
          </p:cNvPr>
          <p:cNvSpPr txBox="1"/>
          <p:nvPr/>
        </p:nvSpPr>
        <p:spPr>
          <a:xfrm>
            <a:off x="636201" y="1492898"/>
            <a:ext cx="3459938" cy="646331"/>
          </a:xfrm>
          <a:prstGeom prst="rect">
            <a:avLst/>
          </a:prstGeom>
          <a:noFill/>
        </p:spPr>
        <p:txBody>
          <a:bodyPr wrap="square" rtlCol="0">
            <a:spAutoFit/>
          </a:bodyPr>
          <a:lstStyle/>
          <a:p>
            <a:r>
              <a:rPr lang="en-US" dirty="0"/>
              <a:t>The cloud cover forecast  </a:t>
            </a:r>
            <a:r>
              <a:rPr lang="en-US" sz="3600" dirty="0">
                <a:sym typeface="Wingdings" panose="05000000000000000000" pitchFamily="2" charset="2"/>
              </a:rPr>
              <a:t></a:t>
            </a:r>
            <a:endParaRPr lang="en-US" sz="3600" dirty="0"/>
          </a:p>
        </p:txBody>
      </p:sp>
      <p:sp>
        <p:nvSpPr>
          <p:cNvPr id="9" name="TextBox 8">
            <a:extLst>
              <a:ext uri="{FF2B5EF4-FFF2-40B4-BE49-F238E27FC236}">
                <a16:creationId xmlns:a16="http://schemas.microsoft.com/office/drawing/2014/main" id="{C0CAE4D2-0340-1C71-6907-15649C484A5E}"/>
              </a:ext>
            </a:extLst>
          </p:cNvPr>
          <p:cNvSpPr txBox="1"/>
          <p:nvPr/>
        </p:nvSpPr>
        <p:spPr>
          <a:xfrm>
            <a:off x="5463237" y="460310"/>
            <a:ext cx="3459938" cy="1200329"/>
          </a:xfrm>
          <a:prstGeom prst="rect">
            <a:avLst/>
          </a:prstGeom>
          <a:noFill/>
        </p:spPr>
        <p:txBody>
          <a:bodyPr wrap="square" rtlCol="0">
            <a:spAutoFit/>
          </a:bodyPr>
          <a:lstStyle/>
          <a:p>
            <a:r>
              <a:rPr lang="en-US" dirty="0"/>
              <a:t>Actual cloud cover in New Harmony, IN</a:t>
            </a:r>
          </a:p>
          <a:p>
            <a:r>
              <a:rPr lang="en-US" sz="3600" dirty="0">
                <a:sym typeface="Wingdings" panose="05000000000000000000" pitchFamily="2" charset="2"/>
              </a:rPr>
              <a:t>             </a:t>
            </a:r>
            <a:endParaRPr lang="en-US" sz="3600" dirty="0"/>
          </a:p>
        </p:txBody>
      </p:sp>
      <p:sp>
        <p:nvSpPr>
          <p:cNvPr id="10" name="TextBox 9">
            <a:extLst>
              <a:ext uri="{FF2B5EF4-FFF2-40B4-BE49-F238E27FC236}">
                <a16:creationId xmlns:a16="http://schemas.microsoft.com/office/drawing/2014/main" id="{6B2C630E-9940-5D1D-2B6A-E7EDDA4F7767}"/>
              </a:ext>
            </a:extLst>
          </p:cNvPr>
          <p:cNvSpPr txBox="1"/>
          <p:nvPr/>
        </p:nvSpPr>
        <p:spPr>
          <a:xfrm>
            <a:off x="5434828" y="3429000"/>
            <a:ext cx="3459938" cy="646331"/>
          </a:xfrm>
          <a:prstGeom prst="rect">
            <a:avLst/>
          </a:prstGeom>
          <a:noFill/>
        </p:spPr>
        <p:txBody>
          <a:bodyPr wrap="square" rtlCol="0">
            <a:spAutoFit/>
          </a:bodyPr>
          <a:lstStyle/>
          <a:p>
            <a:r>
              <a:rPr lang="en-US" dirty="0"/>
              <a:t>Actual view of totality from New Harmony, IN</a:t>
            </a:r>
          </a:p>
        </p:txBody>
      </p:sp>
    </p:spTree>
    <p:extLst>
      <p:ext uri="{BB962C8B-B14F-4D97-AF65-F5344CB8AC3E}">
        <p14:creationId xmlns:p14="http://schemas.microsoft.com/office/powerpoint/2010/main" val="306206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8" name="Rectangle 17">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AFBDB43-587A-4D03-85B2-FA7087829E1B}"/>
              </a:ext>
            </a:extLst>
          </p:cNvPr>
          <p:cNvSpPr>
            <a:spLocks noGrp="1"/>
          </p:cNvSpPr>
          <p:nvPr>
            <p:ph type="title"/>
          </p:nvPr>
        </p:nvSpPr>
        <p:spPr>
          <a:xfrm>
            <a:off x="755484" y="739835"/>
            <a:ext cx="3702580" cy="1616203"/>
          </a:xfrm>
        </p:spPr>
        <p:txBody>
          <a:bodyPr anchor="b">
            <a:normAutofit/>
          </a:bodyPr>
          <a:lstStyle/>
          <a:p>
            <a:r>
              <a:rPr lang="en-US" sz="3200" dirty="0">
                <a:solidFill>
                  <a:srgbClr val="FFFFFF"/>
                </a:solidFill>
              </a:rPr>
              <a:t>Citizen Science!</a:t>
            </a:r>
          </a:p>
        </p:txBody>
      </p:sp>
      <p:sp>
        <p:nvSpPr>
          <p:cNvPr id="3" name="Content Placeholder 2">
            <a:extLst>
              <a:ext uri="{FF2B5EF4-FFF2-40B4-BE49-F238E27FC236}">
                <a16:creationId xmlns:a16="http://schemas.microsoft.com/office/drawing/2014/main" id="{DDC482FF-32A5-28B5-9644-F87BE1A89C8E}"/>
              </a:ext>
            </a:extLst>
          </p:cNvPr>
          <p:cNvSpPr>
            <a:spLocks noGrp="1"/>
          </p:cNvSpPr>
          <p:nvPr>
            <p:ph idx="1"/>
          </p:nvPr>
        </p:nvSpPr>
        <p:spPr>
          <a:xfrm>
            <a:off x="755484" y="2459116"/>
            <a:ext cx="3702579" cy="3524823"/>
          </a:xfrm>
        </p:spPr>
        <p:txBody>
          <a:bodyPr>
            <a:normAutofit/>
          </a:bodyPr>
          <a:lstStyle/>
          <a:p>
            <a:r>
              <a:rPr lang="en-US" sz="2000" dirty="0">
                <a:solidFill>
                  <a:srgbClr val="FFFFFF"/>
                </a:solidFill>
              </a:rPr>
              <a:t>Almost 40,000 users downloaded the app (but 5,000 </a:t>
            </a:r>
            <a:r>
              <a:rPr lang="en-US" sz="2000" u="sng" dirty="0">
                <a:solidFill>
                  <a:srgbClr val="FFFFFF"/>
                </a:solidFill>
              </a:rPr>
              <a:t>AFTE</a:t>
            </a:r>
            <a:r>
              <a:rPr lang="en-US" sz="2000" dirty="0">
                <a:solidFill>
                  <a:srgbClr val="FFFFFF"/>
                </a:solidFill>
              </a:rPr>
              <a:t>R the eclipse!)</a:t>
            </a:r>
          </a:p>
          <a:p>
            <a:r>
              <a:rPr lang="en-US" sz="2000" dirty="0">
                <a:solidFill>
                  <a:srgbClr val="FFFFFF"/>
                </a:solidFill>
              </a:rPr>
              <a:t>Some 3,000 granted permission for their data to be uploaded</a:t>
            </a:r>
          </a:p>
          <a:p>
            <a:r>
              <a:rPr lang="en-US" sz="2000" dirty="0">
                <a:solidFill>
                  <a:srgbClr val="FFFFFF"/>
                </a:solidFill>
              </a:rPr>
              <a:t>Excellent geographical coverage, both along and across the eclipse path</a:t>
            </a:r>
          </a:p>
          <a:p>
            <a:r>
              <a:rPr lang="en-US" sz="2000" dirty="0">
                <a:solidFill>
                  <a:srgbClr val="FFFFFF"/>
                </a:solidFill>
              </a:rPr>
              <a:t>Nearly 100 GB of data collected</a:t>
            </a:r>
          </a:p>
        </p:txBody>
      </p:sp>
      <p:pic>
        <p:nvPicPr>
          <p:cNvPr id="5" name="Picture 4">
            <a:extLst>
              <a:ext uri="{FF2B5EF4-FFF2-40B4-BE49-F238E27FC236}">
                <a16:creationId xmlns:a16="http://schemas.microsoft.com/office/drawing/2014/main" id="{166C0A96-B15E-E4A8-F08A-04606304A874}"/>
              </a:ext>
            </a:extLst>
          </p:cNvPr>
          <p:cNvPicPr>
            <a:picLocks noChangeAspect="1"/>
          </p:cNvPicPr>
          <p:nvPr/>
        </p:nvPicPr>
        <p:blipFill>
          <a:blip r:embed="rId2"/>
          <a:stretch>
            <a:fillRect/>
          </a:stretch>
        </p:blipFill>
        <p:spPr>
          <a:xfrm>
            <a:off x="6005304" y="1675642"/>
            <a:ext cx="5407002" cy="3506714"/>
          </a:xfrm>
          <a:prstGeom prst="rect">
            <a:avLst/>
          </a:prstGeom>
        </p:spPr>
      </p:pic>
    </p:spTree>
    <p:extLst>
      <p:ext uri="{BB962C8B-B14F-4D97-AF65-F5344CB8AC3E}">
        <p14:creationId xmlns:p14="http://schemas.microsoft.com/office/powerpoint/2010/main" val="197259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3" name="Rectangle 12">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6B606C3-E030-ADE6-E9EE-5364E92ADC33}"/>
              </a:ext>
            </a:extLst>
          </p:cNvPr>
          <p:cNvSpPr>
            <a:spLocks noGrp="1"/>
          </p:cNvSpPr>
          <p:nvPr>
            <p:ph type="title"/>
          </p:nvPr>
        </p:nvSpPr>
        <p:spPr>
          <a:xfrm>
            <a:off x="755484" y="739835"/>
            <a:ext cx="3702580" cy="1616203"/>
          </a:xfrm>
        </p:spPr>
        <p:txBody>
          <a:bodyPr anchor="b">
            <a:normAutofit/>
          </a:bodyPr>
          <a:lstStyle/>
          <a:p>
            <a:r>
              <a:rPr lang="en-US" sz="3200" dirty="0">
                <a:solidFill>
                  <a:srgbClr val="FFFFFF"/>
                </a:solidFill>
              </a:rPr>
              <a:t>Raw SunSketcher Uploaded Image Sequence</a:t>
            </a:r>
          </a:p>
        </p:txBody>
      </p:sp>
      <p:sp>
        <p:nvSpPr>
          <p:cNvPr id="9" name="Content Placeholder 8">
            <a:extLst>
              <a:ext uri="{FF2B5EF4-FFF2-40B4-BE49-F238E27FC236}">
                <a16:creationId xmlns:a16="http://schemas.microsoft.com/office/drawing/2014/main" id="{916274AB-24D6-B7C2-E49C-0595B6D6461E}"/>
              </a:ext>
            </a:extLst>
          </p:cNvPr>
          <p:cNvSpPr>
            <a:spLocks noGrp="1"/>
          </p:cNvSpPr>
          <p:nvPr>
            <p:ph idx="1"/>
          </p:nvPr>
        </p:nvSpPr>
        <p:spPr>
          <a:xfrm>
            <a:off x="755484" y="2459116"/>
            <a:ext cx="3702579" cy="3524823"/>
          </a:xfrm>
        </p:spPr>
        <p:txBody>
          <a:bodyPr>
            <a:normAutofit/>
          </a:bodyPr>
          <a:lstStyle/>
          <a:p>
            <a:endParaRPr lang="en-US" sz="2000">
              <a:solidFill>
                <a:srgbClr val="FFFFFF"/>
              </a:solidFill>
            </a:endParaRPr>
          </a:p>
        </p:txBody>
      </p:sp>
      <p:pic>
        <p:nvPicPr>
          <p:cNvPr id="5" name="Content Placeholder 4" descr="A bright light in the sky&#10;&#10;Description automatically generated">
            <a:extLst>
              <a:ext uri="{FF2B5EF4-FFF2-40B4-BE49-F238E27FC236}">
                <a16:creationId xmlns:a16="http://schemas.microsoft.com/office/drawing/2014/main" id="{10B51BDA-C236-5C24-C3FD-9BE69BE62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919" y="787114"/>
            <a:ext cx="5283771" cy="5283771"/>
          </a:xfrm>
          <a:prstGeom prst="rect">
            <a:avLst/>
          </a:prstGeom>
        </p:spPr>
      </p:pic>
    </p:spTree>
    <p:extLst>
      <p:ext uri="{BB962C8B-B14F-4D97-AF65-F5344CB8AC3E}">
        <p14:creationId xmlns:p14="http://schemas.microsoft.com/office/powerpoint/2010/main" val="289286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A866D134-D62A-3228-C198-2737C7D319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08" y="-15640"/>
            <a:ext cx="4633823" cy="6873639"/>
            <a:chOff x="-3208" y="-15640"/>
            <a:chExt cx="4633823" cy="6873639"/>
          </a:xfrm>
        </p:grpSpPr>
        <p:sp>
          <p:nvSpPr>
            <p:cNvPr id="1032" name="Rectangle 1031">
              <a:extLst>
                <a:ext uri="{FF2B5EF4-FFF2-40B4-BE49-F238E27FC236}">
                  <a16:creationId xmlns:a16="http://schemas.microsoft.com/office/drawing/2014/main" id="{1E0AB0C8-7138-A58E-1394-3793574FF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15296" y="1112089"/>
              <a:ext cx="6857999" cy="4633821"/>
            </a:xfrm>
            <a:prstGeom prst="rect">
              <a:avLst/>
            </a:prstGeom>
            <a:gradFill>
              <a:gsLst>
                <a:gs pos="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9B5B670-1420-3E39-3E8F-D6D52B1AC9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23116" y="1104268"/>
              <a:ext cx="6873639" cy="4633823"/>
            </a:xfrm>
            <a:prstGeom prst="rect">
              <a:avLst/>
            </a:prstGeom>
            <a:gradFill flip="none" rotWithShape="1">
              <a:gsLst>
                <a:gs pos="0">
                  <a:schemeClr val="accent5">
                    <a:lumMod val="75000"/>
                    <a:alpha val="92000"/>
                  </a:schemeClr>
                </a:gs>
                <a:gs pos="41000">
                  <a:schemeClr val="accent5">
                    <a:lumMod val="75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52F34A1B-D08C-AD0D-96FB-0FBA40379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90955" y="-462733"/>
              <a:ext cx="3284738" cy="4194579"/>
            </a:xfrm>
            <a:prstGeom prst="rect">
              <a:avLst/>
            </a:prstGeom>
            <a:gradFill flip="none" rotWithShape="1">
              <a:gsLst>
                <a:gs pos="0">
                  <a:schemeClr val="accent2">
                    <a:alpha val="70000"/>
                  </a:schemeClr>
                </a:gs>
                <a:gs pos="5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7AFBDB43-587A-4D03-85B2-FA7087829E1B}"/>
              </a:ext>
            </a:extLst>
          </p:cNvPr>
          <p:cNvSpPr>
            <a:spLocks noGrp="1"/>
          </p:cNvSpPr>
          <p:nvPr>
            <p:ph type="title"/>
          </p:nvPr>
        </p:nvSpPr>
        <p:spPr>
          <a:xfrm>
            <a:off x="635606" y="1582615"/>
            <a:ext cx="3356194" cy="3669323"/>
          </a:xfrm>
        </p:spPr>
        <p:txBody>
          <a:bodyPr anchor="ctr">
            <a:normAutofit/>
          </a:bodyPr>
          <a:lstStyle/>
          <a:p>
            <a:pPr algn="ctr"/>
            <a:r>
              <a:rPr lang="en-US" sz="3200" dirty="0">
                <a:solidFill>
                  <a:srgbClr val="FFFFFF"/>
                </a:solidFill>
              </a:rPr>
              <a:t>Light curve (one device)</a:t>
            </a:r>
          </a:p>
        </p:txBody>
      </p:sp>
      <p:sp>
        <p:nvSpPr>
          <p:cNvPr id="3" name="Content Placeholder 2">
            <a:extLst>
              <a:ext uri="{FF2B5EF4-FFF2-40B4-BE49-F238E27FC236}">
                <a16:creationId xmlns:a16="http://schemas.microsoft.com/office/drawing/2014/main" id="{DDC482FF-32A5-28B5-9644-F87BE1A89C8E}"/>
              </a:ext>
            </a:extLst>
          </p:cNvPr>
          <p:cNvSpPr>
            <a:spLocks/>
          </p:cNvSpPr>
          <p:nvPr/>
        </p:nvSpPr>
        <p:spPr>
          <a:xfrm>
            <a:off x="2097831" y="3395966"/>
            <a:ext cx="7722162" cy="3259903"/>
          </a:xfrm>
          <a:prstGeom prst="rect">
            <a:avLst/>
          </a:prstGeom>
        </p:spPr>
        <p:txBody>
          <a:bodyPr/>
          <a:lstStyle/>
          <a:p>
            <a:endParaRPr lang="en-US" dirty="0"/>
          </a:p>
        </p:txBody>
      </p:sp>
      <p:pic>
        <p:nvPicPr>
          <p:cNvPr id="1026" name="Picture 2">
            <a:extLst>
              <a:ext uri="{FF2B5EF4-FFF2-40B4-BE49-F238E27FC236}">
                <a16:creationId xmlns:a16="http://schemas.microsoft.com/office/drawing/2014/main" id="{1A292F40-6090-F37E-99D8-E700C2183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687" y="1078096"/>
            <a:ext cx="7129064" cy="307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85B7E43-3650-66E7-BFED-9660C5B49BF3}"/>
              </a:ext>
            </a:extLst>
          </p:cNvPr>
          <p:cNvSpPr/>
          <p:nvPr/>
        </p:nvSpPr>
        <p:spPr>
          <a:xfrm>
            <a:off x="5632056" y="4518254"/>
            <a:ext cx="1388872" cy="2515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6032">
              <a:spcAft>
                <a:spcPts val="600"/>
              </a:spcAft>
            </a:pPr>
            <a:r>
              <a:rPr lang="en-US" sz="1008" kern="1200">
                <a:solidFill>
                  <a:schemeClr val="lt1"/>
                </a:solidFill>
                <a:latin typeface="+mn-lt"/>
                <a:ea typeface="+mn-ea"/>
                <a:cs typeface="+mn-cs"/>
              </a:rPr>
              <a:t>Corona</a:t>
            </a:r>
            <a:endParaRPr lang="en-US"/>
          </a:p>
        </p:txBody>
      </p:sp>
      <p:sp>
        <p:nvSpPr>
          <p:cNvPr id="5" name="Rectangle 4">
            <a:extLst>
              <a:ext uri="{FF2B5EF4-FFF2-40B4-BE49-F238E27FC236}">
                <a16:creationId xmlns:a16="http://schemas.microsoft.com/office/drawing/2014/main" id="{92300AC5-0DBB-F55D-E0EB-3166F62E254B}"/>
              </a:ext>
            </a:extLst>
          </p:cNvPr>
          <p:cNvSpPr/>
          <p:nvPr/>
        </p:nvSpPr>
        <p:spPr>
          <a:xfrm>
            <a:off x="7394976" y="4997961"/>
            <a:ext cx="2936125" cy="2515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56032">
              <a:spcAft>
                <a:spcPts val="600"/>
              </a:spcAft>
            </a:pPr>
            <a:r>
              <a:rPr lang="en-US" sz="1008" kern="1200">
                <a:solidFill>
                  <a:schemeClr val="lt1"/>
                </a:solidFill>
                <a:latin typeface="+mn-lt"/>
                <a:ea typeface="+mn-ea"/>
                <a:cs typeface="+mn-cs"/>
              </a:rPr>
              <a:t>Mid-Totality Image (used to determine crop area)</a:t>
            </a:r>
            <a:endParaRPr lang="en-US"/>
          </a:p>
        </p:txBody>
      </p:sp>
      <p:cxnSp>
        <p:nvCxnSpPr>
          <p:cNvPr id="8" name="Straight Arrow Connector 7">
            <a:extLst>
              <a:ext uri="{FF2B5EF4-FFF2-40B4-BE49-F238E27FC236}">
                <a16:creationId xmlns:a16="http://schemas.microsoft.com/office/drawing/2014/main" id="{55992C09-2374-53A1-CC7D-59E62E843B47}"/>
              </a:ext>
            </a:extLst>
          </p:cNvPr>
          <p:cNvCxnSpPr>
            <a:cxnSpLocks/>
          </p:cNvCxnSpPr>
          <p:nvPr/>
        </p:nvCxnSpPr>
        <p:spPr>
          <a:xfrm flipH="1" flipV="1">
            <a:off x="5632056" y="3276926"/>
            <a:ext cx="771240" cy="11961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CBE24B0-F9A8-4823-F381-6CBE91C6B187}"/>
              </a:ext>
            </a:extLst>
          </p:cNvPr>
          <p:cNvCxnSpPr>
            <a:cxnSpLocks/>
          </p:cNvCxnSpPr>
          <p:nvPr/>
        </p:nvCxnSpPr>
        <p:spPr>
          <a:xfrm flipH="1" flipV="1">
            <a:off x="6688692" y="2914650"/>
            <a:ext cx="1176829" cy="20833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847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606F-DB1B-271C-1864-089A48E4C959}"/>
              </a:ext>
            </a:extLst>
          </p:cNvPr>
          <p:cNvSpPr>
            <a:spLocks noGrp="1"/>
          </p:cNvSpPr>
          <p:nvPr>
            <p:ph type="title"/>
          </p:nvPr>
        </p:nvSpPr>
        <p:spPr>
          <a:xfrm>
            <a:off x="769187" y="136525"/>
            <a:ext cx="10515600" cy="1325563"/>
          </a:xfrm>
        </p:spPr>
        <p:txBody>
          <a:bodyPr/>
          <a:lstStyle/>
          <a:p>
            <a:r>
              <a:rPr lang="en-US" dirty="0"/>
              <a:t>Modeling Bead Formation</a:t>
            </a:r>
          </a:p>
        </p:txBody>
      </p:sp>
      <p:pic>
        <p:nvPicPr>
          <p:cNvPr id="3" name="Picture 2">
            <a:extLst>
              <a:ext uri="{FF2B5EF4-FFF2-40B4-BE49-F238E27FC236}">
                <a16:creationId xmlns:a16="http://schemas.microsoft.com/office/drawing/2014/main" id="{BA872A7A-8335-F83B-09A2-069BD2844EE1}"/>
              </a:ext>
            </a:extLst>
          </p:cNvPr>
          <p:cNvPicPr>
            <a:picLocks noChangeAspect="1"/>
          </p:cNvPicPr>
          <p:nvPr/>
        </p:nvPicPr>
        <p:blipFill>
          <a:blip r:embed="rId2"/>
          <a:stretch>
            <a:fillRect/>
          </a:stretch>
        </p:blipFill>
        <p:spPr>
          <a:xfrm>
            <a:off x="1700108" y="1282463"/>
            <a:ext cx="8653759" cy="4195762"/>
          </a:xfrm>
          <a:prstGeom prst="rect">
            <a:avLst/>
          </a:prstGeom>
        </p:spPr>
      </p:pic>
      <p:sp>
        <p:nvSpPr>
          <p:cNvPr id="4" name="Footer Placeholder 3">
            <a:extLst>
              <a:ext uri="{FF2B5EF4-FFF2-40B4-BE49-F238E27FC236}">
                <a16:creationId xmlns:a16="http://schemas.microsoft.com/office/drawing/2014/main" id="{0C9D2DDD-8C91-3736-50F3-6C43827BEBD6}"/>
              </a:ext>
            </a:extLst>
          </p:cNvPr>
          <p:cNvSpPr>
            <a:spLocks noGrp="1"/>
          </p:cNvSpPr>
          <p:nvPr>
            <p:ph type="ftr" sz="quarter" idx="11"/>
          </p:nvPr>
        </p:nvSpPr>
        <p:spPr/>
        <p:txBody>
          <a:bodyPr/>
          <a:lstStyle/>
          <a:p>
            <a:endParaRPr lang="en-US" dirty="0"/>
          </a:p>
        </p:txBody>
      </p:sp>
      <p:sp>
        <p:nvSpPr>
          <p:cNvPr id="5" name="TextBox 4">
            <a:extLst>
              <a:ext uri="{FF2B5EF4-FFF2-40B4-BE49-F238E27FC236}">
                <a16:creationId xmlns:a16="http://schemas.microsoft.com/office/drawing/2014/main" id="{95E72ABE-4FD3-2B13-AFC8-6F2206B575B5}"/>
              </a:ext>
            </a:extLst>
          </p:cNvPr>
          <p:cNvSpPr txBox="1"/>
          <p:nvPr/>
        </p:nvSpPr>
        <p:spPr>
          <a:xfrm>
            <a:off x="2939714" y="5478225"/>
            <a:ext cx="5665590" cy="830997"/>
          </a:xfrm>
          <a:prstGeom prst="rect">
            <a:avLst/>
          </a:prstGeom>
          <a:noFill/>
        </p:spPr>
        <p:txBody>
          <a:bodyPr wrap="none" rtlCol="0">
            <a:spAutoFit/>
          </a:bodyPr>
          <a:lstStyle/>
          <a:p>
            <a:pPr algn="ctr"/>
            <a:r>
              <a:rPr lang="en-US" sz="2400" dirty="0"/>
              <a:t>The LOLA lunar limb data: circular (left) and </a:t>
            </a:r>
          </a:p>
          <a:p>
            <a:pPr algn="ctr"/>
            <a:r>
              <a:rPr lang="en-US" sz="2400" dirty="0"/>
              <a:t>Rectilinear (right) coordinates </a:t>
            </a:r>
          </a:p>
        </p:txBody>
      </p:sp>
    </p:spTree>
    <p:extLst>
      <p:ext uri="{BB962C8B-B14F-4D97-AF65-F5344CB8AC3E}">
        <p14:creationId xmlns:p14="http://schemas.microsoft.com/office/powerpoint/2010/main" val="132234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Baily’s Bead Locations 2024</a:t>
            </a:r>
          </a:p>
        </p:txBody>
      </p:sp>
      <p:pic>
        <p:nvPicPr>
          <p:cNvPr id="4" name="Content Placeholder 3" descr="A graph of a waveform&#10;&#10;Description automatically generated"/>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991772" y="2045538"/>
            <a:ext cx="7812104" cy="3346594"/>
          </a:xfrm>
          <a:prstGeom prst="rect">
            <a:avLst/>
          </a:prstGeom>
        </p:spPr>
      </p:pic>
      <p:sp>
        <p:nvSpPr>
          <p:cNvPr id="5" name="TextBox 4"/>
          <p:cNvSpPr txBox="1"/>
          <p:nvPr/>
        </p:nvSpPr>
        <p:spPr>
          <a:xfrm>
            <a:off x="5995447" y="1397058"/>
            <a:ext cx="6034628" cy="369332"/>
          </a:xfrm>
          <a:prstGeom prst="rect">
            <a:avLst/>
          </a:prstGeom>
          <a:noFill/>
        </p:spPr>
        <p:txBody>
          <a:bodyPr wrap="square" rtlCol="0">
            <a:spAutoFit/>
          </a:bodyPr>
          <a:lstStyle/>
          <a:p>
            <a:r>
              <a:rPr lang="en-US" dirty="0">
                <a:solidFill>
                  <a:srgbClr val="00B050"/>
                </a:solidFill>
              </a:rPr>
              <a:t>Lunar Limb Profile from LOLA (as viewed from Carbondale, IL)</a:t>
            </a:r>
          </a:p>
        </p:txBody>
      </p:sp>
      <p:sp>
        <p:nvSpPr>
          <p:cNvPr id="6" name="TextBox 5"/>
          <p:cNvSpPr txBox="1"/>
          <p:nvPr/>
        </p:nvSpPr>
        <p:spPr>
          <a:xfrm>
            <a:off x="1991772" y="5562316"/>
            <a:ext cx="2960017" cy="369332"/>
          </a:xfrm>
          <a:prstGeom prst="rect">
            <a:avLst/>
          </a:prstGeom>
          <a:noFill/>
        </p:spPr>
        <p:txBody>
          <a:bodyPr wrap="square" rtlCol="0">
            <a:spAutoFit/>
          </a:bodyPr>
          <a:lstStyle/>
          <a:p>
            <a:r>
              <a:rPr lang="en-US" dirty="0">
                <a:solidFill>
                  <a:srgbClr val="00B050"/>
                </a:solidFill>
              </a:rPr>
              <a:t>Model Solar Limb Profiles</a:t>
            </a:r>
          </a:p>
        </p:txBody>
      </p:sp>
      <p:sp>
        <p:nvSpPr>
          <p:cNvPr id="7" name="TextBox 6"/>
          <p:cNvSpPr txBox="1"/>
          <p:nvPr/>
        </p:nvSpPr>
        <p:spPr>
          <a:xfrm>
            <a:off x="5703218" y="5855946"/>
            <a:ext cx="5307290" cy="584775"/>
          </a:xfrm>
          <a:prstGeom prst="rect">
            <a:avLst/>
          </a:prstGeom>
          <a:noFill/>
        </p:spPr>
        <p:txBody>
          <a:bodyPr wrap="square" rtlCol="0">
            <a:spAutoFit/>
          </a:bodyPr>
          <a:lstStyle/>
          <a:p>
            <a:r>
              <a:rPr lang="en-US" sz="3200" dirty="0">
                <a:solidFill>
                  <a:srgbClr val="FF0000"/>
                </a:solidFill>
              </a:rPr>
              <a:t>Large number of Data Points!</a:t>
            </a:r>
          </a:p>
        </p:txBody>
      </p:sp>
      <p:cxnSp>
        <p:nvCxnSpPr>
          <p:cNvPr id="9" name="Straight Arrow Connector 8"/>
          <p:cNvCxnSpPr/>
          <p:nvPr/>
        </p:nvCxnSpPr>
        <p:spPr>
          <a:xfrm flipV="1">
            <a:off x="3676454" y="4213781"/>
            <a:ext cx="707010" cy="134853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523348" y="1766390"/>
            <a:ext cx="433634" cy="10993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884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3EC27B-F54C-5E0E-305C-97955F1C5D62}"/>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Preliminary Analysis</a:t>
            </a:r>
          </a:p>
        </p:txBody>
      </p:sp>
      <p:pic>
        <p:nvPicPr>
          <p:cNvPr id="5" name="Content Placeholder 4">
            <a:extLst>
              <a:ext uri="{FF2B5EF4-FFF2-40B4-BE49-F238E27FC236}">
                <a16:creationId xmlns:a16="http://schemas.microsoft.com/office/drawing/2014/main" id="{E7AAF764-5100-EAD7-2E7B-C963387720EF}"/>
              </a:ext>
            </a:extLst>
          </p:cNvPr>
          <p:cNvPicPr>
            <a:picLocks noChangeAspect="1"/>
          </p:cNvPicPr>
          <p:nvPr/>
        </p:nvPicPr>
        <p:blipFill>
          <a:blip r:embed="rId2"/>
          <a:stretch>
            <a:fillRect/>
          </a:stretch>
        </p:blipFill>
        <p:spPr>
          <a:xfrm>
            <a:off x="7534121" y="1594499"/>
            <a:ext cx="4204448" cy="2365002"/>
          </a:xfrm>
          <a:prstGeom prst="rect">
            <a:avLst/>
          </a:prstGeom>
        </p:spPr>
      </p:pic>
      <p:pic>
        <p:nvPicPr>
          <p:cNvPr id="9" name="Picture 8">
            <a:extLst>
              <a:ext uri="{FF2B5EF4-FFF2-40B4-BE49-F238E27FC236}">
                <a16:creationId xmlns:a16="http://schemas.microsoft.com/office/drawing/2014/main" id="{69C0DD8D-71D7-6C12-206E-CFDF56D48EFA}"/>
              </a:ext>
            </a:extLst>
          </p:cNvPr>
          <p:cNvPicPr>
            <a:picLocks noChangeAspect="1"/>
          </p:cNvPicPr>
          <p:nvPr/>
        </p:nvPicPr>
        <p:blipFill>
          <a:blip r:embed="rId3"/>
          <a:stretch>
            <a:fillRect/>
          </a:stretch>
        </p:blipFill>
        <p:spPr>
          <a:xfrm>
            <a:off x="4257492" y="95862"/>
            <a:ext cx="3052966" cy="2553225"/>
          </a:xfrm>
          <a:prstGeom prst="rect">
            <a:avLst/>
          </a:prstGeom>
        </p:spPr>
      </p:pic>
      <p:sp>
        <p:nvSpPr>
          <p:cNvPr id="10" name="Oval 9">
            <a:extLst>
              <a:ext uri="{FF2B5EF4-FFF2-40B4-BE49-F238E27FC236}">
                <a16:creationId xmlns:a16="http://schemas.microsoft.com/office/drawing/2014/main" id="{AEA7A3B5-5E9E-4A9E-86C0-0632396D7E65}"/>
              </a:ext>
            </a:extLst>
          </p:cNvPr>
          <p:cNvSpPr/>
          <p:nvPr/>
        </p:nvSpPr>
        <p:spPr>
          <a:xfrm>
            <a:off x="6761024" y="2068221"/>
            <a:ext cx="193466" cy="17197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894B39D-BC2C-904E-4BFD-D8C22544E675}"/>
              </a:ext>
            </a:extLst>
          </p:cNvPr>
          <p:cNvSpPr/>
          <p:nvPr/>
        </p:nvSpPr>
        <p:spPr>
          <a:xfrm>
            <a:off x="10013850" y="3129873"/>
            <a:ext cx="193466" cy="17197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2ECAEFA5-4684-BF13-E422-392942C7867B}"/>
              </a:ext>
            </a:extLst>
          </p:cNvPr>
          <p:cNvCxnSpPr>
            <a:cxnSpLocks/>
          </p:cNvCxnSpPr>
          <p:nvPr/>
        </p:nvCxnSpPr>
        <p:spPr>
          <a:xfrm>
            <a:off x="6954490" y="2177238"/>
            <a:ext cx="3135585" cy="1015588"/>
          </a:xfrm>
          <a:prstGeom prst="straightConnector1">
            <a:avLst/>
          </a:prstGeom>
          <a:ln w="762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2962BEB-FE48-8952-6EAE-8163ECE092FA}"/>
              </a:ext>
            </a:extLst>
          </p:cNvPr>
          <p:cNvSpPr txBox="1"/>
          <p:nvPr/>
        </p:nvSpPr>
        <p:spPr>
          <a:xfrm>
            <a:off x="8330421" y="4238804"/>
            <a:ext cx="2826259" cy="307777"/>
          </a:xfrm>
          <a:prstGeom prst="rect">
            <a:avLst/>
          </a:prstGeom>
          <a:noFill/>
        </p:spPr>
        <p:txBody>
          <a:bodyPr wrap="square" rtlCol="0">
            <a:spAutoFit/>
          </a:bodyPr>
          <a:lstStyle/>
          <a:p>
            <a:pPr defTabSz="251460">
              <a:spcAft>
                <a:spcPts val="600"/>
              </a:spcAft>
            </a:pPr>
            <a:r>
              <a:rPr lang="en-US" sz="1400" u="sng" kern="1200" dirty="0">
                <a:solidFill>
                  <a:schemeClr val="tx1"/>
                </a:solidFill>
              </a:rPr>
              <a:t>The “Indianapolis Speedway Gang”</a:t>
            </a:r>
            <a:endParaRPr lang="en-US" sz="1400" u="sng" dirty="0"/>
          </a:p>
        </p:txBody>
      </p:sp>
      <p:pic>
        <p:nvPicPr>
          <p:cNvPr id="16" name="Picture 15">
            <a:extLst>
              <a:ext uri="{FF2B5EF4-FFF2-40B4-BE49-F238E27FC236}">
                <a16:creationId xmlns:a16="http://schemas.microsoft.com/office/drawing/2014/main" id="{574C3D0D-408E-B1F1-F4FC-22E68EA9C588}"/>
              </a:ext>
            </a:extLst>
          </p:cNvPr>
          <p:cNvPicPr>
            <a:picLocks noChangeAspect="1"/>
          </p:cNvPicPr>
          <p:nvPr/>
        </p:nvPicPr>
        <p:blipFill>
          <a:blip r:embed="rId4"/>
          <a:stretch>
            <a:fillRect/>
          </a:stretch>
        </p:blipFill>
        <p:spPr>
          <a:xfrm>
            <a:off x="4079374" y="4114198"/>
            <a:ext cx="3830450" cy="2154629"/>
          </a:xfrm>
          <a:prstGeom prst="rect">
            <a:avLst/>
          </a:prstGeom>
        </p:spPr>
      </p:pic>
      <p:sp>
        <p:nvSpPr>
          <p:cNvPr id="21" name="TextBox 20">
            <a:extLst>
              <a:ext uri="{FF2B5EF4-FFF2-40B4-BE49-F238E27FC236}">
                <a16:creationId xmlns:a16="http://schemas.microsoft.com/office/drawing/2014/main" id="{F871B3DA-2884-4460-9944-F850D59FD751}"/>
              </a:ext>
            </a:extLst>
          </p:cNvPr>
          <p:cNvSpPr txBox="1"/>
          <p:nvPr/>
        </p:nvSpPr>
        <p:spPr>
          <a:xfrm>
            <a:off x="8265267" y="4727580"/>
            <a:ext cx="3602577" cy="307777"/>
          </a:xfrm>
          <a:prstGeom prst="rect">
            <a:avLst/>
          </a:prstGeom>
          <a:noFill/>
        </p:spPr>
        <p:txBody>
          <a:bodyPr wrap="square" rtlCol="0">
            <a:spAutoFit/>
          </a:bodyPr>
          <a:lstStyle/>
          <a:p>
            <a:pPr defTabSz="251460">
              <a:spcAft>
                <a:spcPts val="600"/>
              </a:spcAft>
            </a:pPr>
            <a:r>
              <a:rPr lang="en-US" sz="1400" kern="1200" dirty="0">
                <a:solidFill>
                  <a:schemeClr val="tx1"/>
                </a:solidFill>
              </a:rPr>
              <a:t>7 observers, random (±0.25 s) jitter in timing</a:t>
            </a:r>
            <a:endParaRPr lang="en-US" sz="1400" dirty="0"/>
          </a:p>
        </p:txBody>
      </p:sp>
      <p:sp>
        <p:nvSpPr>
          <p:cNvPr id="23" name="TextBox 22">
            <a:extLst>
              <a:ext uri="{FF2B5EF4-FFF2-40B4-BE49-F238E27FC236}">
                <a16:creationId xmlns:a16="http://schemas.microsoft.com/office/drawing/2014/main" id="{0699BE8C-ECA6-24E8-3097-ABA00DF95C14}"/>
              </a:ext>
            </a:extLst>
          </p:cNvPr>
          <p:cNvSpPr txBox="1"/>
          <p:nvPr/>
        </p:nvSpPr>
        <p:spPr>
          <a:xfrm>
            <a:off x="8522282" y="5193734"/>
            <a:ext cx="4052987" cy="600164"/>
          </a:xfrm>
          <a:prstGeom prst="rect">
            <a:avLst/>
          </a:prstGeom>
          <a:noFill/>
        </p:spPr>
        <p:txBody>
          <a:bodyPr wrap="square" rtlCol="0">
            <a:spAutoFit/>
          </a:bodyPr>
          <a:lstStyle/>
          <a:p>
            <a:pPr defTabSz="251460">
              <a:spcAft>
                <a:spcPts val="600"/>
              </a:spcAft>
            </a:pPr>
            <a:r>
              <a:rPr lang="en-US" sz="1400" kern="1200" dirty="0">
                <a:solidFill>
                  <a:schemeClr val="tx1"/>
                </a:solidFill>
                <a:latin typeface="Aptos" panose="020B0004020202020204" pitchFamily="34" charset="0"/>
                <a:cs typeface="Times New Roman" panose="02020603050405020304" pitchFamily="18" charset="0"/>
              </a:rPr>
              <a:t>T</a:t>
            </a:r>
            <a:r>
              <a:rPr lang="en-US" sz="1400" kern="1200" baseline="-25000" dirty="0">
                <a:solidFill>
                  <a:schemeClr val="tx1"/>
                </a:solidFill>
                <a:latin typeface="Aptos" panose="020B0004020202020204" pitchFamily="34" charset="0"/>
                <a:cs typeface="Times New Roman" panose="02020603050405020304" pitchFamily="18" charset="0"/>
              </a:rPr>
              <a:t>0</a:t>
            </a:r>
            <a:r>
              <a:rPr lang="en-US" sz="1400" kern="1200" dirty="0">
                <a:solidFill>
                  <a:schemeClr val="tx1"/>
                </a:solidFill>
                <a:latin typeface="Aptos" panose="020B0004020202020204" pitchFamily="34" charset="0"/>
                <a:cs typeface="Times New Roman" panose="02020603050405020304" pitchFamily="18" charset="0"/>
              </a:rPr>
              <a:t>+ [-0.197, -0.084, -0.038, 0,</a:t>
            </a:r>
          </a:p>
          <a:p>
            <a:pPr defTabSz="251460">
              <a:spcAft>
                <a:spcPts val="600"/>
              </a:spcAft>
            </a:pPr>
            <a:r>
              <a:rPr lang="en-US" sz="1400" dirty="0">
                <a:latin typeface="Aptos" panose="020B0004020202020204" pitchFamily="34" charset="0"/>
                <a:cs typeface="Times New Roman" panose="02020603050405020304" pitchFamily="18" charset="0"/>
              </a:rPr>
              <a:t>               </a:t>
            </a:r>
            <a:r>
              <a:rPr lang="en-US" sz="1400" kern="1200" dirty="0">
                <a:solidFill>
                  <a:schemeClr val="tx1"/>
                </a:solidFill>
                <a:latin typeface="Aptos" panose="020B0004020202020204" pitchFamily="34" charset="0"/>
                <a:cs typeface="Times New Roman" panose="02020603050405020304" pitchFamily="18" charset="0"/>
              </a:rPr>
              <a:t>+0.049, +0.054, +0.101] s</a:t>
            </a:r>
            <a:endParaRPr lang="en-US" sz="1400" dirty="0"/>
          </a:p>
        </p:txBody>
      </p:sp>
      <p:sp>
        <p:nvSpPr>
          <p:cNvPr id="24" name="TextBox 23">
            <a:extLst>
              <a:ext uri="{FF2B5EF4-FFF2-40B4-BE49-F238E27FC236}">
                <a16:creationId xmlns:a16="http://schemas.microsoft.com/office/drawing/2014/main" id="{238B63DA-CAF8-E46E-C4E7-C8CB52BE7439}"/>
              </a:ext>
            </a:extLst>
          </p:cNvPr>
          <p:cNvSpPr txBox="1"/>
          <p:nvPr/>
        </p:nvSpPr>
        <p:spPr>
          <a:xfrm>
            <a:off x="8330421" y="5932451"/>
            <a:ext cx="3045534" cy="307777"/>
          </a:xfrm>
          <a:prstGeom prst="rect">
            <a:avLst/>
          </a:prstGeom>
          <a:noFill/>
        </p:spPr>
        <p:txBody>
          <a:bodyPr wrap="square" rtlCol="0">
            <a:spAutoFit/>
          </a:bodyPr>
          <a:lstStyle/>
          <a:p>
            <a:pPr defTabSz="251460">
              <a:spcAft>
                <a:spcPts val="600"/>
              </a:spcAft>
            </a:pPr>
            <a:r>
              <a:rPr lang="en-US" sz="1400" kern="1200" dirty="0">
                <a:solidFill>
                  <a:schemeClr val="tx1"/>
                </a:solidFill>
                <a:latin typeface="+mn-lt"/>
                <a:ea typeface="+mn-ea"/>
                <a:cs typeface="+mn-cs"/>
              </a:rPr>
              <a:t>4 full (101 images) sets of data</a:t>
            </a:r>
            <a:endParaRPr lang="en-US" sz="1400" dirty="0"/>
          </a:p>
        </p:txBody>
      </p:sp>
    </p:spTree>
    <p:extLst>
      <p:ext uri="{BB962C8B-B14F-4D97-AF65-F5344CB8AC3E}">
        <p14:creationId xmlns:p14="http://schemas.microsoft.com/office/powerpoint/2010/main" val="660653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26BA-2D8A-FA49-180F-E31B2919917D}"/>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F3D4D871-FE86-1C5F-AD29-68498C2D3B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22B5D0F5-5101-ABD7-5CF0-768E5AA23B1E}"/>
              </a:ext>
            </a:extLst>
          </p:cNvPr>
          <p:cNvPicPr>
            <a:picLocks noChangeAspect="1"/>
          </p:cNvPicPr>
          <p:nvPr/>
        </p:nvPicPr>
        <p:blipFill>
          <a:blip r:embed="rId2"/>
          <a:stretch>
            <a:fillRect/>
          </a:stretch>
        </p:blipFill>
        <p:spPr>
          <a:xfrm>
            <a:off x="0" y="0"/>
            <a:ext cx="12192000" cy="6858000"/>
          </a:xfrm>
          <a:prstGeom prst="rect">
            <a:avLst/>
          </a:prstGeom>
        </p:spPr>
      </p:pic>
      <p:sp>
        <p:nvSpPr>
          <p:cNvPr id="10" name="Oval 9">
            <a:extLst>
              <a:ext uri="{FF2B5EF4-FFF2-40B4-BE49-F238E27FC236}">
                <a16:creationId xmlns:a16="http://schemas.microsoft.com/office/drawing/2014/main" id="{E543FE2A-4A64-A577-A943-8EABF92F1F96}"/>
              </a:ext>
            </a:extLst>
          </p:cNvPr>
          <p:cNvSpPr/>
          <p:nvPr/>
        </p:nvSpPr>
        <p:spPr>
          <a:xfrm>
            <a:off x="9766300" y="2298700"/>
            <a:ext cx="685800" cy="1041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77B7FB0-9EF2-10B4-EF09-47522CAB72F9}"/>
              </a:ext>
            </a:extLst>
          </p:cNvPr>
          <p:cNvSpPr/>
          <p:nvPr/>
        </p:nvSpPr>
        <p:spPr>
          <a:xfrm>
            <a:off x="4305080" y="4001294"/>
            <a:ext cx="685800" cy="1041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5C12A66-8D05-F740-3198-31E889E062F6}"/>
              </a:ext>
            </a:extLst>
          </p:cNvPr>
          <p:cNvSpPr/>
          <p:nvPr/>
        </p:nvSpPr>
        <p:spPr>
          <a:xfrm>
            <a:off x="3320443" y="1535113"/>
            <a:ext cx="685800" cy="1041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9D6C1E0-D48F-B315-3E52-E7FA05575DE2}"/>
              </a:ext>
            </a:extLst>
          </p:cNvPr>
          <p:cNvSpPr txBox="1"/>
          <p:nvPr/>
        </p:nvSpPr>
        <p:spPr>
          <a:xfrm>
            <a:off x="1050622" y="1690688"/>
            <a:ext cx="685800" cy="369332"/>
          </a:xfrm>
          <a:prstGeom prst="rect">
            <a:avLst/>
          </a:prstGeom>
          <a:noFill/>
        </p:spPr>
        <p:txBody>
          <a:bodyPr wrap="square" rtlCol="0">
            <a:spAutoFit/>
          </a:bodyPr>
          <a:lstStyle/>
          <a:p>
            <a:r>
              <a:rPr lang="en-US" b="1" dirty="0">
                <a:solidFill>
                  <a:srgbClr val="FF0000"/>
                </a:solidFill>
              </a:rPr>
              <a:t>N=20</a:t>
            </a:r>
          </a:p>
        </p:txBody>
      </p:sp>
      <p:sp>
        <p:nvSpPr>
          <p:cNvPr id="18" name="TextBox 17">
            <a:extLst>
              <a:ext uri="{FF2B5EF4-FFF2-40B4-BE49-F238E27FC236}">
                <a16:creationId xmlns:a16="http://schemas.microsoft.com/office/drawing/2014/main" id="{7749FDE6-24E9-1CF4-D527-9C678A719915}"/>
              </a:ext>
            </a:extLst>
          </p:cNvPr>
          <p:cNvSpPr txBox="1"/>
          <p:nvPr/>
        </p:nvSpPr>
        <p:spPr>
          <a:xfrm>
            <a:off x="4305080" y="5942568"/>
            <a:ext cx="685800" cy="369332"/>
          </a:xfrm>
          <a:prstGeom prst="rect">
            <a:avLst/>
          </a:prstGeom>
          <a:noFill/>
        </p:spPr>
        <p:txBody>
          <a:bodyPr wrap="square" rtlCol="0">
            <a:spAutoFit/>
          </a:bodyPr>
          <a:lstStyle/>
          <a:p>
            <a:r>
              <a:rPr lang="en-US" b="1" dirty="0">
                <a:solidFill>
                  <a:srgbClr val="FF0000"/>
                </a:solidFill>
              </a:rPr>
              <a:t>N=72</a:t>
            </a:r>
          </a:p>
        </p:txBody>
      </p:sp>
      <p:sp>
        <p:nvSpPr>
          <p:cNvPr id="19" name="TextBox 18">
            <a:extLst>
              <a:ext uri="{FF2B5EF4-FFF2-40B4-BE49-F238E27FC236}">
                <a16:creationId xmlns:a16="http://schemas.microsoft.com/office/drawing/2014/main" id="{40EDF93C-E707-B7A5-57B8-A9474366CB1F}"/>
              </a:ext>
            </a:extLst>
          </p:cNvPr>
          <p:cNvSpPr txBox="1"/>
          <p:nvPr/>
        </p:nvSpPr>
        <p:spPr>
          <a:xfrm>
            <a:off x="10383852" y="2634734"/>
            <a:ext cx="685800" cy="369332"/>
          </a:xfrm>
          <a:prstGeom prst="rect">
            <a:avLst/>
          </a:prstGeom>
          <a:noFill/>
        </p:spPr>
        <p:txBody>
          <a:bodyPr wrap="square" rtlCol="0">
            <a:spAutoFit/>
          </a:bodyPr>
          <a:lstStyle/>
          <a:p>
            <a:r>
              <a:rPr lang="en-US" b="1" dirty="0">
                <a:solidFill>
                  <a:srgbClr val="FF0000"/>
                </a:solidFill>
              </a:rPr>
              <a:t>N=50</a:t>
            </a:r>
          </a:p>
        </p:txBody>
      </p:sp>
      <p:cxnSp>
        <p:nvCxnSpPr>
          <p:cNvPr id="21" name="Straight Arrow Connector 20">
            <a:extLst>
              <a:ext uri="{FF2B5EF4-FFF2-40B4-BE49-F238E27FC236}">
                <a16:creationId xmlns:a16="http://schemas.microsoft.com/office/drawing/2014/main" id="{CC259F5A-B389-DA4F-B38A-3D1DFB0E177C}"/>
              </a:ext>
            </a:extLst>
          </p:cNvPr>
          <p:cNvCxnSpPr>
            <a:endCxn id="16" idx="2"/>
          </p:cNvCxnSpPr>
          <p:nvPr/>
        </p:nvCxnSpPr>
        <p:spPr>
          <a:xfrm>
            <a:off x="1736422" y="1924050"/>
            <a:ext cx="1584021" cy="1317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8A9232A-305E-C5C9-2119-61A78DD17D9B}"/>
              </a:ext>
            </a:extLst>
          </p:cNvPr>
          <p:cNvCxnSpPr>
            <a:cxnSpLocks/>
            <a:endCxn id="15" idx="4"/>
          </p:cNvCxnSpPr>
          <p:nvPr/>
        </p:nvCxnSpPr>
        <p:spPr>
          <a:xfrm flipV="1">
            <a:off x="4638675" y="5042694"/>
            <a:ext cx="9305" cy="8998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547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01A4-C918-FC4E-9F05-A70D94D67355}"/>
              </a:ext>
            </a:extLst>
          </p:cNvPr>
          <p:cNvSpPr>
            <a:spLocks noGrp="1"/>
          </p:cNvSpPr>
          <p:nvPr>
            <p:ph type="title"/>
          </p:nvPr>
        </p:nvSpPr>
        <p:spPr>
          <a:xfrm>
            <a:off x="838200" y="138241"/>
            <a:ext cx="10515600" cy="1325563"/>
          </a:xfrm>
        </p:spPr>
        <p:txBody>
          <a:bodyPr/>
          <a:lstStyle/>
          <a:p>
            <a:r>
              <a:rPr lang="en-US" dirty="0"/>
              <a:t>Lunar valley shapes</a:t>
            </a:r>
          </a:p>
        </p:txBody>
      </p:sp>
      <p:pic>
        <p:nvPicPr>
          <p:cNvPr id="4" name="Picture 3">
            <a:extLst>
              <a:ext uri="{FF2B5EF4-FFF2-40B4-BE49-F238E27FC236}">
                <a16:creationId xmlns:a16="http://schemas.microsoft.com/office/drawing/2014/main" id="{EFA43D2B-DDFC-0C79-D4DB-64BC56B118D0}"/>
              </a:ext>
            </a:extLst>
          </p:cNvPr>
          <p:cNvPicPr>
            <a:picLocks noChangeAspect="1"/>
          </p:cNvPicPr>
          <p:nvPr/>
        </p:nvPicPr>
        <p:blipFill>
          <a:blip r:embed="rId2"/>
          <a:stretch>
            <a:fillRect/>
          </a:stretch>
        </p:blipFill>
        <p:spPr>
          <a:xfrm>
            <a:off x="2720196" y="1463804"/>
            <a:ext cx="7772400" cy="4398495"/>
          </a:xfrm>
          <a:prstGeom prst="rect">
            <a:avLst/>
          </a:prstGeom>
          <a:ln>
            <a:solidFill>
              <a:schemeClr val="tx1"/>
            </a:solidFill>
          </a:ln>
        </p:spPr>
      </p:pic>
      <p:sp>
        <p:nvSpPr>
          <p:cNvPr id="5" name="TextBox 4">
            <a:extLst>
              <a:ext uri="{FF2B5EF4-FFF2-40B4-BE49-F238E27FC236}">
                <a16:creationId xmlns:a16="http://schemas.microsoft.com/office/drawing/2014/main" id="{93BE7C2F-3E59-41F0-6BD8-737A8594A63D}"/>
              </a:ext>
            </a:extLst>
          </p:cNvPr>
          <p:cNvSpPr txBox="1"/>
          <p:nvPr/>
        </p:nvSpPr>
        <p:spPr>
          <a:xfrm>
            <a:off x="7391400" y="5943600"/>
            <a:ext cx="2236894" cy="369332"/>
          </a:xfrm>
          <a:prstGeom prst="rect">
            <a:avLst/>
          </a:prstGeom>
          <a:noFill/>
        </p:spPr>
        <p:txBody>
          <a:bodyPr wrap="none" rtlCol="0">
            <a:spAutoFit/>
          </a:bodyPr>
          <a:lstStyle/>
          <a:p>
            <a:r>
              <a:rPr lang="en-US" dirty="0" err="1"/>
              <a:t>Sigismondi</a:t>
            </a:r>
            <a:r>
              <a:rPr lang="en-US" dirty="0"/>
              <a:t> et al. 2012</a:t>
            </a:r>
          </a:p>
        </p:txBody>
      </p:sp>
      <p:sp>
        <p:nvSpPr>
          <p:cNvPr id="3" name="TextBox 2">
            <a:extLst>
              <a:ext uri="{FF2B5EF4-FFF2-40B4-BE49-F238E27FC236}">
                <a16:creationId xmlns:a16="http://schemas.microsoft.com/office/drawing/2014/main" id="{6CB0548D-979A-31A1-7D1A-99A49F50F210}"/>
              </a:ext>
            </a:extLst>
          </p:cNvPr>
          <p:cNvSpPr txBox="1"/>
          <p:nvPr/>
        </p:nvSpPr>
        <p:spPr>
          <a:xfrm>
            <a:off x="6317411" y="2985944"/>
            <a:ext cx="1912896" cy="523220"/>
          </a:xfrm>
          <a:prstGeom prst="rect">
            <a:avLst/>
          </a:prstGeom>
          <a:noFill/>
        </p:spPr>
        <p:txBody>
          <a:bodyPr wrap="none" rtlCol="0">
            <a:spAutoFit/>
          </a:bodyPr>
          <a:lstStyle/>
          <a:p>
            <a:r>
              <a:rPr lang="en-US" sz="2800" dirty="0">
                <a:solidFill>
                  <a:srgbClr val="FF0000"/>
                </a:solidFill>
              </a:rPr>
              <a:t>Baily’s Bead</a:t>
            </a:r>
          </a:p>
        </p:txBody>
      </p:sp>
      <p:sp>
        <p:nvSpPr>
          <p:cNvPr id="6" name="Footer Placeholder 5">
            <a:extLst>
              <a:ext uri="{FF2B5EF4-FFF2-40B4-BE49-F238E27FC236}">
                <a16:creationId xmlns:a16="http://schemas.microsoft.com/office/drawing/2014/main" id="{381130E4-991B-7063-DF42-BAA29600F5B5}"/>
              </a:ext>
            </a:extLst>
          </p:cNvPr>
          <p:cNvSpPr>
            <a:spLocks noGrp="1"/>
          </p:cNvSpPr>
          <p:nvPr>
            <p:ph type="ftr" sz="quarter" idx="11"/>
          </p:nvPr>
        </p:nvSpPr>
        <p:spPr/>
        <p:txBody>
          <a:bodyPr/>
          <a:lstStyle/>
          <a:p>
            <a:endParaRPr lang="en-US" dirty="0"/>
          </a:p>
        </p:txBody>
      </p:sp>
      <p:sp>
        <p:nvSpPr>
          <p:cNvPr id="7" name="TextBox 6">
            <a:extLst>
              <a:ext uri="{FF2B5EF4-FFF2-40B4-BE49-F238E27FC236}">
                <a16:creationId xmlns:a16="http://schemas.microsoft.com/office/drawing/2014/main" id="{7CE72E6D-CEE7-0B33-F6ED-3A6066BF4D7B}"/>
              </a:ext>
            </a:extLst>
          </p:cNvPr>
          <p:cNvSpPr txBox="1"/>
          <p:nvPr/>
        </p:nvSpPr>
        <p:spPr>
          <a:xfrm>
            <a:off x="301924" y="3247554"/>
            <a:ext cx="2156604" cy="461665"/>
          </a:xfrm>
          <a:prstGeom prst="rect">
            <a:avLst/>
          </a:prstGeom>
          <a:noFill/>
        </p:spPr>
        <p:txBody>
          <a:bodyPr wrap="square" rtlCol="0">
            <a:spAutoFit/>
          </a:bodyPr>
          <a:lstStyle/>
          <a:p>
            <a:r>
              <a:rPr lang="en-US" sz="2400" dirty="0"/>
              <a:t>(1’’ ~ 7000 feet)</a:t>
            </a:r>
          </a:p>
        </p:txBody>
      </p:sp>
      <p:cxnSp>
        <p:nvCxnSpPr>
          <p:cNvPr id="9" name="Straight Connector 8">
            <a:extLst>
              <a:ext uri="{FF2B5EF4-FFF2-40B4-BE49-F238E27FC236}">
                <a16:creationId xmlns:a16="http://schemas.microsoft.com/office/drawing/2014/main" id="{EF608798-A2AB-3D99-A5F2-5AA7F50DA764}"/>
              </a:ext>
            </a:extLst>
          </p:cNvPr>
          <p:cNvCxnSpPr>
            <a:cxnSpLocks/>
          </p:cNvCxnSpPr>
          <p:nvPr/>
        </p:nvCxnSpPr>
        <p:spPr>
          <a:xfrm>
            <a:off x="5327780" y="2388637"/>
            <a:ext cx="2258008" cy="326571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D9A34BC-006B-2CA6-1432-3DCDD93256D5}"/>
              </a:ext>
            </a:extLst>
          </p:cNvPr>
          <p:cNvCxnSpPr>
            <a:cxnSpLocks/>
          </p:cNvCxnSpPr>
          <p:nvPr/>
        </p:nvCxnSpPr>
        <p:spPr>
          <a:xfrm flipV="1">
            <a:off x="7585788" y="2211355"/>
            <a:ext cx="1502228" cy="344299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29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45" name="Rectangle 44">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5F2A78F-3876-386B-27A7-983ABC512679}"/>
              </a:ext>
            </a:extLst>
          </p:cNvPr>
          <p:cNvSpPr>
            <a:spLocks noGrp="1"/>
          </p:cNvSpPr>
          <p:nvPr>
            <p:ph type="title"/>
          </p:nvPr>
        </p:nvSpPr>
        <p:spPr>
          <a:xfrm>
            <a:off x="876691" y="301843"/>
            <a:ext cx="10477109" cy="1003532"/>
          </a:xfrm>
        </p:spPr>
        <p:txBody>
          <a:bodyPr anchor="ctr">
            <a:normAutofit/>
          </a:bodyPr>
          <a:lstStyle/>
          <a:p>
            <a:r>
              <a:rPr lang="en-US" sz="3200" dirty="0">
                <a:solidFill>
                  <a:srgbClr val="FFFFFF"/>
                </a:solidFill>
              </a:rPr>
              <a:t>Disappearing Bead Intensity Profile</a:t>
            </a:r>
          </a:p>
        </p:txBody>
      </p:sp>
      <p:sp>
        <p:nvSpPr>
          <p:cNvPr id="4" name="Isosceles Triangle 3">
            <a:extLst>
              <a:ext uri="{FF2B5EF4-FFF2-40B4-BE49-F238E27FC236}">
                <a16:creationId xmlns:a16="http://schemas.microsoft.com/office/drawing/2014/main" id="{27B8B156-5988-2213-F43C-022BBF459372}"/>
              </a:ext>
            </a:extLst>
          </p:cNvPr>
          <p:cNvSpPr/>
          <p:nvPr/>
        </p:nvSpPr>
        <p:spPr>
          <a:xfrm rot="10800000">
            <a:off x="1462392" y="2267127"/>
            <a:ext cx="2952262" cy="2342371"/>
          </a:xfrm>
          <a:prstGeom prst="triangle">
            <a:avLst>
              <a:gd name="adj" fmla="val 518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582B7926-3C27-C6D3-DA26-DD72F8DAC81F}"/>
              </a:ext>
            </a:extLst>
          </p:cNvPr>
          <p:cNvCxnSpPr>
            <a:cxnSpLocks/>
          </p:cNvCxnSpPr>
          <p:nvPr/>
        </p:nvCxnSpPr>
        <p:spPr>
          <a:xfrm>
            <a:off x="10113926" y="2300249"/>
            <a:ext cx="0" cy="1694725"/>
          </a:xfrm>
          <a:prstGeom prst="straightConnector1">
            <a:avLst/>
          </a:prstGeom>
          <a:ln w="57150">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7D44DF0-1DFE-8A8E-F3C1-37CCDC5B4CFE}"/>
              </a:ext>
            </a:extLst>
          </p:cNvPr>
          <p:cNvCxnSpPr>
            <a:cxnSpLocks/>
          </p:cNvCxnSpPr>
          <p:nvPr/>
        </p:nvCxnSpPr>
        <p:spPr>
          <a:xfrm flipV="1">
            <a:off x="5965120" y="3994974"/>
            <a:ext cx="0" cy="52441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BA66EC-D743-319B-CE69-173BD846E43C}"/>
              </a:ext>
            </a:extLst>
          </p:cNvPr>
          <p:cNvSpPr txBox="1"/>
          <p:nvPr/>
        </p:nvSpPr>
        <p:spPr>
          <a:xfrm>
            <a:off x="3565885" y="5471186"/>
            <a:ext cx="1555366" cy="400110"/>
          </a:xfrm>
          <a:prstGeom prst="rect">
            <a:avLst/>
          </a:prstGeom>
          <a:noFill/>
        </p:spPr>
        <p:txBody>
          <a:bodyPr wrap="square" rtlCol="0">
            <a:spAutoFit/>
          </a:bodyPr>
          <a:lstStyle/>
          <a:p>
            <a:pPr defTabSz="393192">
              <a:spcAft>
                <a:spcPts val="600"/>
              </a:spcAft>
            </a:pPr>
            <a:r>
              <a:rPr lang="en-US" sz="2000" b="1" kern="1200" dirty="0">
                <a:solidFill>
                  <a:srgbClr val="FFFF00"/>
                </a:solidFill>
                <a:latin typeface="+mn-lt"/>
                <a:ea typeface="+mn-ea"/>
                <a:cs typeface="+mn-cs"/>
              </a:rPr>
              <a:t>A ~ (T-t)</a:t>
            </a:r>
            <a:r>
              <a:rPr lang="en-US" sz="2000" b="1" kern="1200" baseline="30000" dirty="0">
                <a:solidFill>
                  <a:srgbClr val="FFFF00"/>
                </a:solidFill>
                <a:latin typeface="+mn-lt"/>
                <a:ea typeface="+mn-ea"/>
                <a:cs typeface="+mn-cs"/>
              </a:rPr>
              <a:t>2</a:t>
            </a:r>
            <a:endParaRPr lang="en-US" sz="2000" b="1" baseline="30000" dirty="0">
              <a:solidFill>
                <a:srgbClr val="FFFF00"/>
              </a:solidFill>
            </a:endParaRPr>
          </a:p>
        </p:txBody>
      </p:sp>
      <p:sp>
        <p:nvSpPr>
          <p:cNvPr id="11" name="TextBox 10">
            <a:extLst>
              <a:ext uri="{FF2B5EF4-FFF2-40B4-BE49-F238E27FC236}">
                <a16:creationId xmlns:a16="http://schemas.microsoft.com/office/drawing/2014/main" id="{43B9A3DA-01FC-9EAC-BC01-0640D57A7B6C}"/>
              </a:ext>
            </a:extLst>
          </p:cNvPr>
          <p:cNvSpPr txBox="1"/>
          <p:nvPr/>
        </p:nvSpPr>
        <p:spPr>
          <a:xfrm>
            <a:off x="10296971" y="2899659"/>
            <a:ext cx="1347909" cy="400110"/>
          </a:xfrm>
          <a:prstGeom prst="rect">
            <a:avLst/>
          </a:prstGeom>
          <a:noFill/>
        </p:spPr>
        <p:txBody>
          <a:bodyPr wrap="square" rtlCol="0">
            <a:spAutoFit/>
          </a:bodyPr>
          <a:lstStyle/>
          <a:p>
            <a:pPr defTabSz="393192">
              <a:spcAft>
                <a:spcPts val="600"/>
              </a:spcAft>
            </a:pPr>
            <a:r>
              <a:rPr lang="en-US" sz="2000" b="1" kern="1200" dirty="0">
                <a:solidFill>
                  <a:srgbClr val="FFFF00"/>
                </a:solidFill>
                <a:latin typeface="+mn-lt"/>
                <a:ea typeface="+mn-ea"/>
                <a:cs typeface="+mn-cs"/>
              </a:rPr>
              <a:t>h ~ (T-t)</a:t>
            </a:r>
            <a:endParaRPr lang="en-US" sz="2000" b="1" baseline="30000" dirty="0">
              <a:solidFill>
                <a:srgbClr val="FFFF00"/>
              </a:solidFill>
            </a:endParaRPr>
          </a:p>
        </p:txBody>
      </p:sp>
      <p:cxnSp>
        <p:nvCxnSpPr>
          <p:cNvPr id="13" name="Straight Arrow Connector 12">
            <a:extLst>
              <a:ext uri="{FF2B5EF4-FFF2-40B4-BE49-F238E27FC236}">
                <a16:creationId xmlns:a16="http://schemas.microsoft.com/office/drawing/2014/main" id="{DE619C17-D266-0BAB-C0BA-8C2B156AC0E7}"/>
              </a:ext>
            </a:extLst>
          </p:cNvPr>
          <p:cNvCxnSpPr/>
          <p:nvPr/>
        </p:nvCxnSpPr>
        <p:spPr>
          <a:xfrm>
            <a:off x="4714336" y="4791176"/>
            <a:ext cx="0" cy="165144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10CA81-C59B-B3A2-DAFD-3912D7BF4604}"/>
              </a:ext>
            </a:extLst>
          </p:cNvPr>
          <p:cNvCxnSpPr>
            <a:cxnSpLocks/>
          </p:cNvCxnSpPr>
          <p:nvPr/>
        </p:nvCxnSpPr>
        <p:spPr>
          <a:xfrm>
            <a:off x="4714336" y="6465382"/>
            <a:ext cx="194420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21C46D8C-E2F7-B099-07B7-ADA322B36296}"/>
              </a:ext>
            </a:extLst>
          </p:cNvPr>
          <p:cNvSpPr/>
          <p:nvPr/>
        </p:nvSpPr>
        <p:spPr>
          <a:xfrm>
            <a:off x="8723842" y="3913673"/>
            <a:ext cx="1729104" cy="1414721"/>
          </a:xfrm>
          <a:custGeom>
            <a:avLst/>
            <a:gdLst>
              <a:gd name="connsiteX0" fmla="*/ 0 w 1990725"/>
              <a:gd name="connsiteY0" fmla="*/ 0 h 1628775"/>
              <a:gd name="connsiteX1" fmla="*/ 457200 w 1990725"/>
              <a:gd name="connsiteY1" fmla="*/ 857250 h 1628775"/>
              <a:gd name="connsiteX2" fmla="*/ 1152525 w 1990725"/>
              <a:gd name="connsiteY2" fmla="*/ 1323975 h 1628775"/>
              <a:gd name="connsiteX3" fmla="*/ 1990725 w 1990725"/>
              <a:gd name="connsiteY3" fmla="*/ 1628775 h 1628775"/>
              <a:gd name="connsiteX4" fmla="*/ 1990725 w 1990725"/>
              <a:gd name="connsiteY4" fmla="*/ 1628775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25" h="1628775">
                <a:moveTo>
                  <a:pt x="0" y="0"/>
                </a:moveTo>
                <a:cubicBezTo>
                  <a:pt x="132556" y="318294"/>
                  <a:pt x="265113" y="636588"/>
                  <a:pt x="457200" y="857250"/>
                </a:cubicBezTo>
                <a:cubicBezTo>
                  <a:pt x="649288" y="1077913"/>
                  <a:pt x="896938" y="1195388"/>
                  <a:pt x="1152525" y="1323975"/>
                </a:cubicBezTo>
                <a:cubicBezTo>
                  <a:pt x="1408112" y="1452562"/>
                  <a:pt x="1990725" y="1628775"/>
                  <a:pt x="1990725" y="1628775"/>
                </a:cubicBezTo>
                <a:lnTo>
                  <a:pt x="1990725" y="1628775"/>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D68B491F-0D72-80BA-1FFB-1A0DB3A77778}"/>
              </a:ext>
            </a:extLst>
          </p:cNvPr>
          <p:cNvSpPr/>
          <p:nvPr/>
        </p:nvSpPr>
        <p:spPr>
          <a:xfrm rot="10800000">
            <a:off x="4729789" y="4388218"/>
            <a:ext cx="2847477" cy="2091025"/>
          </a:xfrm>
          <a:prstGeom prst="arc">
            <a:avLst>
              <a:gd name="adj1" fmla="val 15373496"/>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8EE4797A-77EB-5FAE-65D4-4EFFFB1587C6}"/>
              </a:ext>
            </a:extLst>
          </p:cNvPr>
          <p:cNvSpPr txBox="1"/>
          <p:nvPr/>
        </p:nvSpPr>
        <p:spPr>
          <a:xfrm>
            <a:off x="6645984" y="6298901"/>
            <a:ext cx="345677" cy="330540"/>
          </a:xfrm>
          <a:prstGeom prst="rect">
            <a:avLst/>
          </a:prstGeom>
          <a:noFill/>
        </p:spPr>
        <p:txBody>
          <a:bodyPr wrap="square" rtlCol="0">
            <a:spAutoFit/>
          </a:bodyPr>
          <a:lstStyle/>
          <a:p>
            <a:pPr defTabSz="393192">
              <a:spcAft>
                <a:spcPts val="600"/>
              </a:spcAft>
            </a:pPr>
            <a:r>
              <a:rPr lang="en-US" sz="1548" b="1" kern="1200" dirty="0">
                <a:solidFill>
                  <a:srgbClr val="FFFF00"/>
                </a:solidFill>
                <a:latin typeface="+mn-lt"/>
                <a:ea typeface="+mn-ea"/>
                <a:cs typeface="+mn-cs"/>
              </a:rPr>
              <a:t>t</a:t>
            </a:r>
            <a:endParaRPr lang="en-US" b="1" baseline="30000" dirty="0">
              <a:solidFill>
                <a:srgbClr val="FFFF00"/>
              </a:solidFill>
            </a:endParaRPr>
          </a:p>
        </p:txBody>
      </p:sp>
      <p:grpSp>
        <p:nvGrpSpPr>
          <p:cNvPr id="53" name="Group 52">
            <a:extLst>
              <a:ext uri="{FF2B5EF4-FFF2-40B4-BE49-F238E27FC236}">
                <a16:creationId xmlns:a16="http://schemas.microsoft.com/office/drawing/2014/main" id="{5ED82BA4-4541-61D1-8DEE-84D7A4A1E181}"/>
              </a:ext>
            </a:extLst>
          </p:cNvPr>
          <p:cNvGrpSpPr/>
          <p:nvPr/>
        </p:nvGrpSpPr>
        <p:grpSpPr>
          <a:xfrm>
            <a:off x="399131" y="2266278"/>
            <a:ext cx="5565989" cy="2354755"/>
            <a:chOff x="133210" y="2112110"/>
            <a:chExt cx="5565989" cy="2354755"/>
          </a:xfrm>
        </p:grpSpPr>
        <p:cxnSp>
          <p:nvCxnSpPr>
            <p:cNvPr id="22" name="Straight Connector 21">
              <a:extLst>
                <a:ext uri="{FF2B5EF4-FFF2-40B4-BE49-F238E27FC236}">
                  <a16:creationId xmlns:a16="http://schemas.microsoft.com/office/drawing/2014/main" id="{4A97D28B-82C7-94BE-2468-36962E1DCC3D}"/>
                </a:ext>
              </a:extLst>
            </p:cNvPr>
            <p:cNvCxnSpPr>
              <a:cxnSpLocks/>
            </p:cNvCxnSpPr>
            <p:nvPr/>
          </p:nvCxnSpPr>
          <p:spPr>
            <a:xfrm flipV="1">
              <a:off x="2583960" y="2124494"/>
              <a:ext cx="1530955" cy="2342371"/>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23A36-98FD-EB8B-D23D-A4BA1EF83C87}"/>
                </a:ext>
              </a:extLst>
            </p:cNvPr>
            <p:cNvCxnSpPr>
              <a:cxnSpLocks/>
            </p:cNvCxnSpPr>
            <p:nvPr/>
          </p:nvCxnSpPr>
          <p:spPr>
            <a:xfrm flipH="1" flipV="1">
              <a:off x="1222180" y="2112110"/>
              <a:ext cx="1361780" cy="2317553"/>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60C898-98A5-8735-F25F-4840F8E1B55D}"/>
                </a:ext>
              </a:extLst>
            </p:cNvPr>
            <p:cNvCxnSpPr>
              <a:cxnSpLocks/>
            </p:cNvCxnSpPr>
            <p:nvPr/>
          </p:nvCxnSpPr>
          <p:spPr>
            <a:xfrm flipH="1">
              <a:off x="133210" y="2146081"/>
              <a:ext cx="1066268" cy="39129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6FD8C0-D2D1-AE25-7424-D8406686CCAA}"/>
                </a:ext>
              </a:extLst>
            </p:cNvPr>
            <p:cNvCxnSpPr>
              <a:cxnSpLocks/>
            </p:cNvCxnSpPr>
            <p:nvPr/>
          </p:nvCxnSpPr>
          <p:spPr>
            <a:xfrm flipH="1" flipV="1">
              <a:off x="4077647" y="2133312"/>
              <a:ext cx="1621552" cy="48811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73A7ADE3-FF80-B293-6EB7-2BF5BE1623E3}"/>
              </a:ext>
            </a:extLst>
          </p:cNvPr>
          <p:cNvSpPr txBox="1"/>
          <p:nvPr/>
        </p:nvSpPr>
        <p:spPr>
          <a:xfrm>
            <a:off x="3964739" y="2995989"/>
            <a:ext cx="2105535" cy="330540"/>
          </a:xfrm>
          <a:prstGeom prst="rect">
            <a:avLst/>
          </a:prstGeom>
          <a:noFill/>
        </p:spPr>
        <p:txBody>
          <a:bodyPr wrap="square" rtlCol="0">
            <a:spAutoFit/>
          </a:bodyPr>
          <a:lstStyle/>
          <a:p>
            <a:pPr defTabSz="393192">
              <a:spcAft>
                <a:spcPts val="600"/>
              </a:spcAft>
            </a:pPr>
            <a:r>
              <a:rPr lang="en-US" sz="1548" kern="1200" dirty="0">
                <a:solidFill>
                  <a:srgbClr val="00B0F0"/>
                </a:solidFill>
                <a:latin typeface="+mn-lt"/>
                <a:ea typeface="+mn-ea"/>
                <a:cs typeface="+mn-cs"/>
              </a:rPr>
              <a:t>Lunar limb feature</a:t>
            </a:r>
            <a:endParaRPr lang="en-US" dirty="0">
              <a:solidFill>
                <a:srgbClr val="00B0F0"/>
              </a:solidFill>
            </a:endParaRPr>
          </a:p>
        </p:txBody>
      </p:sp>
      <p:grpSp>
        <p:nvGrpSpPr>
          <p:cNvPr id="54" name="Group 53">
            <a:extLst>
              <a:ext uri="{FF2B5EF4-FFF2-40B4-BE49-F238E27FC236}">
                <a16:creationId xmlns:a16="http://schemas.microsoft.com/office/drawing/2014/main" id="{E5B0A4C1-DC02-70AA-F027-677F7C47C1F9}"/>
              </a:ext>
            </a:extLst>
          </p:cNvPr>
          <p:cNvGrpSpPr/>
          <p:nvPr/>
        </p:nvGrpSpPr>
        <p:grpSpPr>
          <a:xfrm>
            <a:off x="6323111" y="1677421"/>
            <a:ext cx="5565989" cy="2354755"/>
            <a:chOff x="133210" y="2112110"/>
            <a:chExt cx="5565989" cy="2354755"/>
          </a:xfrm>
        </p:grpSpPr>
        <p:cxnSp>
          <p:nvCxnSpPr>
            <p:cNvPr id="55" name="Straight Connector 54">
              <a:extLst>
                <a:ext uri="{FF2B5EF4-FFF2-40B4-BE49-F238E27FC236}">
                  <a16:creationId xmlns:a16="http://schemas.microsoft.com/office/drawing/2014/main" id="{1FAC5683-FC14-D0E9-7B28-91574D1E350D}"/>
                </a:ext>
              </a:extLst>
            </p:cNvPr>
            <p:cNvCxnSpPr>
              <a:cxnSpLocks/>
            </p:cNvCxnSpPr>
            <p:nvPr/>
          </p:nvCxnSpPr>
          <p:spPr>
            <a:xfrm flipV="1">
              <a:off x="2583960" y="2124494"/>
              <a:ext cx="1530955" cy="2342371"/>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C401BF2-8C66-6DCB-C0A9-21898D98BC4F}"/>
                </a:ext>
              </a:extLst>
            </p:cNvPr>
            <p:cNvCxnSpPr>
              <a:cxnSpLocks/>
            </p:cNvCxnSpPr>
            <p:nvPr/>
          </p:nvCxnSpPr>
          <p:spPr>
            <a:xfrm flipH="1" flipV="1">
              <a:off x="1222180" y="2112110"/>
              <a:ext cx="1361780" cy="2317553"/>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C05DC12-327B-787C-E603-C1EA6E828656}"/>
                </a:ext>
              </a:extLst>
            </p:cNvPr>
            <p:cNvCxnSpPr>
              <a:cxnSpLocks/>
            </p:cNvCxnSpPr>
            <p:nvPr/>
          </p:nvCxnSpPr>
          <p:spPr>
            <a:xfrm flipH="1">
              <a:off x="133210" y="2146081"/>
              <a:ext cx="1066268" cy="39129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D21D210-00C8-7060-4F7F-67ACCFA62277}"/>
                </a:ext>
              </a:extLst>
            </p:cNvPr>
            <p:cNvCxnSpPr>
              <a:cxnSpLocks/>
            </p:cNvCxnSpPr>
            <p:nvPr/>
          </p:nvCxnSpPr>
          <p:spPr>
            <a:xfrm flipH="1" flipV="1">
              <a:off x="4077647" y="2133312"/>
              <a:ext cx="1621552" cy="48811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59" name="Isosceles Triangle 58">
            <a:extLst>
              <a:ext uri="{FF2B5EF4-FFF2-40B4-BE49-F238E27FC236}">
                <a16:creationId xmlns:a16="http://schemas.microsoft.com/office/drawing/2014/main" id="{4E0C4926-DBEF-8239-FE7A-6AC4B7677FBB}"/>
              </a:ext>
            </a:extLst>
          </p:cNvPr>
          <p:cNvSpPr/>
          <p:nvPr/>
        </p:nvSpPr>
        <p:spPr>
          <a:xfrm rot="10800000">
            <a:off x="7805116" y="2278661"/>
            <a:ext cx="2116617" cy="1649833"/>
          </a:xfrm>
          <a:prstGeom prst="triangle">
            <a:avLst>
              <a:gd name="adj" fmla="val 518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a:extLst>
              <a:ext uri="{FF2B5EF4-FFF2-40B4-BE49-F238E27FC236}">
                <a16:creationId xmlns:a16="http://schemas.microsoft.com/office/drawing/2014/main" id="{BD3C9037-6753-B051-3B55-0E9E41DCE75B}"/>
              </a:ext>
            </a:extLst>
          </p:cNvPr>
          <p:cNvCxnSpPr>
            <a:cxnSpLocks/>
            <a:endCxn id="4" idx="2"/>
          </p:cNvCxnSpPr>
          <p:nvPr/>
        </p:nvCxnSpPr>
        <p:spPr>
          <a:xfrm flipH="1">
            <a:off x="4414654" y="2255592"/>
            <a:ext cx="3390463" cy="11535"/>
          </a:xfrm>
          <a:prstGeom prst="straightConnector1">
            <a:avLst/>
          </a:prstGeom>
          <a:ln w="57150">
            <a:solidFill>
              <a:srgbClr val="FFFF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A1A606D-C549-968F-7418-12798B8A4A7E}"/>
              </a:ext>
            </a:extLst>
          </p:cNvPr>
          <p:cNvCxnSpPr>
            <a:cxnSpLocks/>
          </p:cNvCxnSpPr>
          <p:nvPr/>
        </p:nvCxnSpPr>
        <p:spPr>
          <a:xfrm flipH="1">
            <a:off x="676588" y="4519384"/>
            <a:ext cx="8047254" cy="111216"/>
          </a:xfrm>
          <a:prstGeom prst="straightConnector1">
            <a:avLst/>
          </a:prstGeom>
          <a:ln w="57150">
            <a:solidFill>
              <a:srgbClr val="00B0F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5F264EE-12A6-3FD9-ACFE-35723C2D83A8}"/>
              </a:ext>
            </a:extLst>
          </p:cNvPr>
          <p:cNvCxnSpPr>
            <a:cxnSpLocks/>
          </p:cNvCxnSpPr>
          <p:nvPr/>
        </p:nvCxnSpPr>
        <p:spPr>
          <a:xfrm flipH="1">
            <a:off x="6109885" y="4052529"/>
            <a:ext cx="2663976" cy="21142"/>
          </a:xfrm>
          <a:prstGeom prst="straightConnector1">
            <a:avLst/>
          </a:prstGeom>
          <a:ln w="57150">
            <a:solidFill>
              <a:srgbClr val="00B0F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A0A89F2-4D32-101F-92E6-D945D98E627B}"/>
              </a:ext>
            </a:extLst>
          </p:cNvPr>
          <p:cNvCxnSpPr>
            <a:cxnSpLocks/>
            <a:stCxn id="19" idx="0"/>
          </p:cNvCxnSpPr>
          <p:nvPr/>
        </p:nvCxnSpPr>
        <p:spPr>
          <a:xfrm flipH="1" flipV="1">
            <a:off x="6396616" y="4791176"/>
            <a:ext cx="9176" cy="1671525"/>
          </a:xfrm>
          <a:prstGeom prst="straightConnector1">
            <a:avLst/>
          </a:prstGeom>
          <a:ln w="12700">
            <a:solidFill>
              <a:srgbClr val="FFFF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918C14B-9464-A717-B022-B699C030CC4B}"/>
              </a:ext>
            </a:extLst>
          </p:cNvPr>
          <p:cNvSpPr txBox="1"/>
          <p:nvPr/>
        </p:nvSpPr>
        <p:spPr>
          <a:xfrm>
            <a:off x="5559475" y="4077387"/>
            <a:ext cx="345677" cy="330540"/>
          </a:xfrm>
          <a:prstGeom prst="rect">
            <a:avLst/>
          </a:prstGeom>
          <a:noFill/>
        </p:spPr>
        <p:txBody>
          <a:bodyPr wrap="square" rtlCol="0">
            <a:spAutoFit/>
          </a:bodyPr>
          <a:lstStyle/>
          <a:p>
            <a:pPr defTabSz="393192">
              <a:spcAft>
                <a:spcPts val="600"/>
              </a:spcAft>
            </a:pPr>
            <a:r>
              <a:rPr lang="en-US" sz="1548" b="1" kern="1200" dirty="0">
                <a:solidFill>
                  <a:srgbClr val="00B0F0"/>
                </a:solidFill>
                <a:latin typeface="+mn-lt"/>
                <a:ea typeface="+mn-ea"/>
                <a:cs typeface="+mn-cs"/>
              </a:rPr>
              <a:t>t</a:t>
            </a:r>
            <a:endParaRPr lang="en-US" b="1" baseline="30000" dirty="0">
              <a:solidFill>
                <a:srgbClr val="00B0F0"/>
              </a:solidFill>
            </a:endParaRPr>
          </a:p>
        </p:txBody>
      </p:sp>
      <p:cxnSp>
        <p:nvCxnSpPr>
          <p:cNvPr id="76" name="Straight Arrow Connector 75">
            <a:extLst>
              <a:ext uri="{FF2B5EF4-FFF2-40B4-BE49-F238E27FC236}">
                <a16:creationId xmlns:a16="http://schemas.microsoft.com/office/drawing/2014/main" id="{8FC56E06-E4AF-DAFC-3B18-7D9AA4FB5E31}"/>
              </a:ext>
            </a:extLst>
          </p:cNvPr>
          <p:cNvCxnSpPr>
            <a:cxnSpLocks/>
          </p:cNvCxnSpPr>
          <p:nvPr/>
        </p:nvCxnSpPr>
        <p:spPr>
          <a:xfrm>
            <a:off x="1462391" y="2287480"/>
            <a:ext cx="25710" cy="2343120"/>
          </a:xfrm>
          <a:prstGeom prst="straightConnector1">
            <a:avLst/>
          </a:prstGeom>
          <a:ln w="57150">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1333313-9788-FBF6-8B81-69F970788D7D}"/>
              </a:ext>
            </a:extLst>
          </p:cNvPr>
          <p:cNvSpPr txBox="1"/>
          <p:nvPr/>
        </p:nvSpPr>
        <p:spPr>
          <a:xfrm>
            <a:off x="1091704" y="3259784"/>
            <a:ext cx="345677" cy="379591"/>
          </a:xfrm>
          <a:prstGeom prst="rect">
            <a:avLst/>
          </a:prstGeom>
          <a:noFill/>
        </p:spPr>
        <p:txBody>
          <a:bodyPr wrap="square" rtlCol="0">
            <a:spAutoFit/>
          </a:bodyPr>
          <a:lstStyle/>
          <a:p>
            <a:pPr defTabSz="393192">
              <a:spcAft>
                <a:spcPts val="600"/>
              </a:spcAft>
            </a:pPr>
            <a:r>
              <a:rPr lang="en-US" sz="2800" b="1" baseline="30000" dirty="0">
                <a:solidFill>
                  <a:srgbClr val="FFFF00"/>
                </a:solidFill>
              </a:rPr>
              <a:t>T</a:t>
            </a:r>
          </a:p>
        </p:txBody>
      </p:sp>
      <p:sp>
        <p:nvSpPr>
          <p:cNvPr id="81" name="TextBox 80">
            <a:extLst>
              <a:ext uri="{FF2B5EF4-FFF2-40B4-BE49-F238E27FC236}">
                <a16:creationId xmlns:a16="http://schemas.microsoft.com/office/drawing/2014/main" id="{08F1B228-1991-F052-2638-626CDB5ED923}"/>
              </a:ext>
            </a:extLst>
          </p:cNvPr>
          <p:cNvSpPr txBox="1"/>
          <p:nvPr/>
        </p:nvSpPr>
        <p:spPr>
          <a:xfrm>
            <a:off x="6421243" y="4987108"/>
            <a:ext cx="345677" cy="379591"/>
          </a:xfrm>
          <a:prstGeom prst="rect">
            <a:avLst/>
          </a:prstGeom>
          <a:noFill/>
        </p:spPr>
        <p:txBody>
          <a:bodyPr wrap="square" rtlCol="0">
            <a:spAutoFit/>
          </a:bodyPr>
          <a:lstStyle/>
          <a:p>
            <a:pPr defTabSz="393192">
              <a:spcAft>
                <a:spcPts val="600"/>
              </a:spcAft>
            </a:pPr>
            <a:r>
              <a:rPr lang="en-US" sz="2800" b="1" baseline="30000" dirty="0">
                <a:solidFill>
                  <a:srgbClr val="FFFF00"/>
                </a:solidFill>
              </a:rPr>
              <a:t>T</a:t>
            </a:r>
          </a:p>
        </p:txBody>
      </p:sp>
    </p:spTree>
    <p:extLst>
      <p:ext uri="{BB962C8B-B14F-4D97-AF65-F5344CB8AC3E}">
        <p14:creationId xmlns:p14="http://schemas.microsoft.com/office/powerpoint/2010/main" val="171428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ACA2F-7E55-B720-691D-F51F54EA4A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DC3297-4CE0-7058-DB2E-77F34CEFDF34}"/>
              </a:ext>
            </a:extLst>
          </p:cNvPr>
          <p:cNvSpPr>
            <a:spLocks noGrp="1"/>
          </p:cNvSpPr>
          <p:nvPr>
            <p:ph idx="1"/>
          </p:nvPr>
        </p:nvSpPr>
        <p:spPr>
          <a:xfrm>
            <a:off x="1242391" y="1630017"/>
            <a:ext cx="9263269" cy="4696033"/>
          </a:xfrm>
        </p:spPr>
        <p:txBody>
          <a:bodyPr>
            <a:normAutofit/>
          </a:bodyPr>
          <a:lstStyle/>
          <a:p>
            <a:pPr marL="0" marR="0" indent="0">
              <a:lnSpc>
                <a:spcPct val="100000"/>
              </a:lnSpc>
              <a:spcAft>
                <a:spcPts val="0"/>
              </a:spcAft>
              <a:buNone/>
            </a:pPr>
            <a:endParaRPr lang="en-US" dirty="0"/>
          </a:p>
          <a:p>
            <a:pPr marL="457200" lvl="1" indent="0">
              <a:lnSpc>
                <a:spcPct val="100000"/>
              </a:lnSpc>
              <a:buNone/>
            </a:pPr>
            <a:endParaRPr lang="en-US" dirty="0"/>
          </a:p>
          <a:p>
            <a:pPr marL="457200" lvl="1" indent="0">
              <a:lnSpc>
                <a:spcPct val="100000"/>
              </a:lnSpc>
              <a:buNone/>
            </a:pPr>
            <a:endParaRPr lang="en-US" dirty="0"/>
          </a:p>
          <a:p>
            <a:pPr marL="457200" lvl="1" indent="0" algn="just">
              <a:lnSpc>
                <a:spcPct val="100000"/>
              </a:lnSpc>
              <a:buNone/>
            </a:pPr>
            <a:r>
              <a:rPr lang="en-US" sz="2100" i="1" dirty="0"/>
              <a:t>April 8</a:t>
            </a:r>
            <a:r>
              <a:rPr lang="en-US" sz="2100" dirty="0"/>
              <a:t>: Don your eclipse glasses and watch the moon and the sun align in a cosmic kiss as the Pacific Ocean, Mexico, part of the United States, Canada and the North Atlantic plunge into daytime darkness. It will be the last solar eclipse in the United States for more than 20 years. Celebrate it at the Total Eclipse of the Heart Festival in Arkansas or the Portal Eclipse Festival in Mexico. </a:t>
            </a:r>
            <a:r>
              <a:rPr lang="en-US" sz="2100" b="1" dirty="0">
                <a:solidFill>
                  <a:schemeClr val="bg1"/>
                </a:solidFill>
              </a:rPr>
              <a:t>Wherever you are, download SunSketcher 2024, an app developed by NASA to allow observers in the path of totality to capture images at varying angles and contribute to NASA’s heliophysics research.</a:t>
            </a:r>
          </a:p>
          <a:p>
            <a:endParaRPr lang="en-US" dirty="0"/>
          </a:p>
        </p:txBody>
      </p:sp>
      <p:sp>
        <p:nvSpPr>
          <p:cNvPr id="5" name="Title 4">
            <a:extLst>
              <a:ext uri="{FF2B5EF4-FFF2-40B4-BE49-F238E27FC236}">
                <a16:creationId xmlns:a16="http://schemas.microsoft.com/office/drawing/2014/main" id="{B93FA987-0A41-827C-E368-0784AA552D41}"/>
              </a:ext>
            </a:extLst>
          </p:cNvPr>
          <p:cNvSpPr>
            <a:spLocks noGrp="1"/>
          </p:cNvSpPr>
          <p:nvPr>
            <p:ph type="title"/>
          </p:nvPr>
        </p:nvSpPr>
        <p:spPr>
          <a:xfrm>
            <a:off x="728870" y="1929857"/>
            <a:ext cx="11062411" cy="1027961"/>
          </a:xfrm>
        </p:spPr>
        <p:txBody>
          <a:bodyPr>
            <a:normAutofit fontScale="90000"/>
          </a:bodyPr>
          <a:lstStyle/>
          <a:p>
            <a:r>
              <a:rPr lang="en-US" sz="4000" dirty="0">
                <a:solidFill>
                  <a:srgbClr val="00B0F0"/>
                </a:solidFill>
              </a:rPr>
              <a:t>“Events to Shake, or Gently Rattle, the World in 2024”</a:t>
            </a:r>
            <a:endParaRPr lang="en-US" sz="4000" dirty="0"/>
          </a:p>
        </p:txBody>
      </p:sp>
      <p:pic>
        <p:nvPicPr>
          <p:cNvPr id="1030" name="Picture 6" descr="Tyler Rollins Fine Art - nytimes-banner">
            <a:extLst>
              <a:ext uri="{FF2B5EF4-FFF2-40B4-BE49-F238E27FC236}">
                <a16:creationId xmlns:a16="http://schemas.microsoft.com/office/drawing/2014/main" id="{C11C7AA5-E387-76C4-D53D-4F13ABCE0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468" y="267885"/>
            <a:ext cx="5250180" cy="15120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943E7F6-1CE0-7B08-9519-8F0B893CB5AE}"/>
              </a:ext>
            </a:extLst>
          </p:cNvPr>
          <p:cNvSpPr txBox="1"/>
          <p:nvPr/>
        </p:nvSpPr>
        <p:spPr>
          <a:xfrm>
            <a:off x="6723408" y="731743"/>
            <a:ext cx="4002984" cy="584775"/>
          </a:xfrm>
          <a:prstGeom prst="rect">
            <a:avLst/>
          </a:prstGeom>
          <a:noFill/>
        </p:spPr>
        <p:txBody>
          <a:bodyPr wrap="square" rtlCol="0">
            <a:spAutoFit/>
          </a:bodyPr>
          <a:lstStyle/>
          <a:p>
            <a:r>
              <a:rPr lang="en-US" sz="3200" dirty="0"/>
              <a:t>December 8, 2023</a:t>
            </a:r>
          </a:p>
        </p:txBody>
      </p:sp>
    </p:spTree>
    <p:extLst>
      <p:ext uri="{BB962C8B-B14F-4D97-AF65-F5344CB8AC3E}">
        <p14:creationId xmlns:p14="http://schemas.microsoft.com/office/powerpoint/2010/main" val="2752689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F657-83B8-BA39-1519-AB802F6B9D07}"/>
              </a:ext>
            </a:extLst>
          </p:cNvPr>
          <p:cNvSpPr>
            <a:spLocks noGrp="1"/>
          </p:cNvSpPr>
          <p:nvPr>
            <p:ph type="title"/>
          </p:nvPr>
        </p:nvSpPr>
        <p:spPr>
          <a:xfrm>
            <a:off x="6096000" y="317500"/>
            <a:ext cx="5703360" cy="1325563"/>
          </a:xfrm>
        </p:spPr>
        <p:txBody>
          <a:bodyPr/>
          <a:lstStyle/>
          <a:p>
            <a:r>
              <a:rPr lang="en-US" dirty="0"/>
              <a:t>The Indianapolis Speedway Beads</a:t>
            </a:r>
          </a:p>
        </p:txBody>
      </p:sp>
      <p:sp>
        <p:nvSpPr>
          <p:cNvPr id="3" name="Content Placeholder 2">
            <a:extLst>
              <a:ext uri="{FF2B5EF4-FFF2-40B4-BE49-F238E27FC236}">
                <a16:creationId xmlns:a16="http://schemas.microsoft.com/office/drawing/2014/main" id="{8F988225-6A9D-0D23-E7C8-5E3674A75292}"/>
              </a:ext>
            </a:extLst>
          </p:cNvPr>
          <p:cNvSpPr>
            <a:spLocks noGrp="1"/>
          </p:cNvSpPr>
          <p:nvPr>
            <p:ph idx="1"/>
          </p:nvPr>
        </p:nvSpPr>
        <p:spPr/>
        <p:txBody>
          <a:bodyPr/>
          <a:lstStyle/>
          <a:p>
            <a:endParaRPr lang="en-US" dirty="0"/>
          </a:p>
          <a:p>
            <a:endParaRPr lang="en-US" dirty="0"/>
          </a:p>
          <a:p>
            <a:endParaRPr lang="en-US" dirty="0"/>
          </a:p>
        </p:txBody>
      </p:sp>
      <p:pic>
        <p:nvPicPr>
          <p:cNvPr id="2051" name="Picture 3">
            <a:extLst>
              <a:ext uri="{FF2B5EF4-FFF2-40B4-BE49-F238E27FC236}">
                <a16:creationId xmlns:a16="http://schemas.microsoft.com/office/drawing/2014/main" id="{1A6BF381-ED23-EC86-8FAE-747A43CAE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595" y="2415381"/>
            <a:ext cx="5964765" cy="40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E2D02A90-9551-1963-81E2-9F4A6BF1A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 y="146050"/>
            <a:ext cx="5615093"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89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8164-BEF9-FEB7-31A1-B6D9EA4B0BED}"/>
              </a:ext>
            </a:extLst>
          </p:cNvPr>
          <p:cNvSpPr>
            <a:spLocks noGrp="1"/>
          </p:cNvSpPr>
          <p:nvPr>
            <p:ph type="title"/>
          </p:nvPr>
        </p:nvSpPr>
        <p:spPr>
          <a:xfrm>
            <a:off x="876691" y="301843"/>
            <a:ext cx="10477109" cy="1003532"/>
          </a:xfrm>
        </p:spPr>
        <p:txBody>
          <a:bodyPr anchor="ctr">
            <a:normAutofit/>
          </a:bodyPr>
          <a:lstStyle/>
          <a:p>
            <a:r>
              <a:rPr lang="en-US" sz="3200">
                <a:solidFill>
                  <a:srgbClr val="FFFFFF"/>
                </a:solidFill>
              </a:rPr>
              <a:t>Analysis Procedure</a:t>
            </a:r>
          </a:p>
        </p:txBody>
      </p:sp>
      <p:sp>
        <p:nvSpPr>
          <p:cNvPr id="3" name="Content Placeholder 2">
            <a:extLst>
              <a:ext uri="{FF2B5EF4-FFF2-40B4-BE49-F238E27FC236}">
                <a16:creationId xmlns:a16="http://schemas.microsoft.com/office/drawing/2014/main" id="{2EE6B9B1-E66E-A61A-4F4D-7C735A0ECBC1}"/>
              </a:ext>
            </a:extLst>
          </p:cNvPr>
          <p:cNvSpPr>
            <a:spLocks/>
          </p:cNvSpPr>
          <p:nvPr/>
        </p:nvSpPr>
        <p:spPr>
          <a:xfrm>
            <a:off x="1166518" y="1984030"/>
            <a:ext cx="4586582" cy="3826220"/>
          </a:xfrm>
          <a:prstGeom prst="rect">
            <a:avLst/>
          </a:prstGeom>
        </p:spPr>
        <p:txBody>
          <a:bodyPr>
            <a:normAutofit/>
          </a:bodyPr>
          <a:lstStyle/>
          <a:p>
            <a:pPr defTabSz="301752">
              <a:spcAft>
                <a:spcPts val="600"/>
              </a:spcAft>
            </a:pPr>
            <a:r>
              <a:rPr lang="en-US" sz="2000" kern="1200" dirty="0">
                <a:solidFill>
                  <a:schemeClr val="tx1"/>
                </a:solidFill>
                <a:latin typeface="+mn-lt"/>
                <a:ea typeface="+mn-ea"/>
                <a:cs typeface="+mn-cs"/>
              </a:rPr>
              <a:t>Using model of solar limb profile from LOLA database, compute locations and intensity time profiles of Baily’s Beads at exact time and location of each observation</a:t>
            </a:r>
          </a:p>
          <a:p>
            <a:pPr defTabSz="301752">
              <a:spcAft>
                <a:spcPts val="600"/>
              </a:spcAft>
            </a:pPr>
            <a:r>
              <a:rPr lang="en-US" sz="2000" kern="1200" dirty="0">
                <a:solidFill>
                  <a:schemeClr val="tx1"/>
                </a:solidFill>
                <a:latin typeface="+mn-lt"/>
                <a:ea typeface="+mn-ea"/>
                <a:cs typeface="+mn-cs"/>
              </a:rPr>
              <a:t>Compare with actual </a:t>
            </a:r>
            <a:r>
              <a:rPr lang="en-US" sz="2000" dirty="0"/>
              <a:t>ti</a:t>
            </a:r>
            <a:r>
              <a:rPr lang="en-US" sz="2000" kern="1200" dirty="0">
                <a:solidFill>
                  <a:schemeClr val="tx1"/>
                </a:solidFill>
                <a:latin typeface="+mn-lt"/>
                <a:ea typeface="+mn-ea"/>
                <a:cs typeface="+mn-cs"/>
              </a:rPr>
              <a:t>ming of beads present and adjust solar limb profile accordingly</a:t>
            </a:r>
          </a:p>
        </p:txBody>
      </p:sp>
      <p:sp>
        <p:nvSpPr>
          <p:cNvPr id="11" name="TextBox 10">
            <a:extLst>
              <a:ext uri="{FF2B5EF4-FFF2-40B4-BE49-F238E27FC236}">
                <a16:creationId xmlns:a16="http://schemas.microsoft.com/office/drawing/2014/main" id="{88FECB27-A95D-3582-EBC1-49D82DB36FB1}"/>
              </a:ext>
            </a:extLst>
          </p:cNvPr>
          <p:cNvSpPr txBox="1"/>
          <p:nvPr/>
        </p:nvSpPr>
        <p:spPr>
          <a:xfrm>
            <a:off x="7461395" y="6049829"/>
            <a:ext cx="2209259" cy="275140"/>
          </a:xfrm>
          <a:prstGeom prst="rect">
            <a:avLst/>
          </a:prstGeom>
          <a:noFill/>
        </p:spPr>
        <p:txBody>
          <a:bodyPr wrap="none" rtlCol="0">
            <a:spAutoFit/>
          </a:bodyPr>
          <a:lstStyle/>
          <a:p>
            <a:pPr defTabSz="301752">
              <a:spcAft>
                <a:spcPts val="600"/>
              </a:spcAft>
            </a:pPr>
            <a:r>
              <a:rPr lang="en-US" sz="1188" kern="1200" dirty="0">
                <a:solidFill>
                  <a:schemeClr val="tx1"/>
                </a:solidFill>
                <a:latin typeface="+mn-lt"/>
                <a:ea typeface="+mn-ea"/>
                <a:cs typeface="+mn-cs"/>
              </a:rPr>
              <a:t>Credit: X. </a:t>
            </a:r>
            <a:r>
              <a:rPr lang="en-US" sz="1188" kern="1200" dirty="0" err="1">
                <a:solidFill>
                  <a:schemeClr val="tx1"/>
                </a:solidFill>
                <a:latin typeface="+mn-lt"/>
                <a:ea typeface="+mn-ea"/>
                <a:cs typeface="+mn-cs"/>
              </a:rPr>
              <a:t>Jubier</a:t>
            </a:r>
            <a:r>
              <a:rPr lang="en-US" sz="1188" kern="1200" dirty="0">
                <a:solidFill>
                  <a:schemeClr val="tx1"/>
                </a:solidFill>
                <a:latin typeface="+mn-lt"/>
                <a:ea typeface="+mn-ea"/>
                <a:cs typeface="+mn-cs"/>
              </a:rPr>
              <a:t>, Eclipse Maestro</a:t>
            </a:r>
            <a:endParaRPr lang="en-US" dirty="0"/>
          </a:p>
        </p:txBody>
      </p:sp>
      <p:pic>
        <p:nvPicPr>
          <p:cNvPr id="4" name="Picture 2">
            <a:extLst>
              <a:ext uri="{FF2B5EF4-FFF2-40B4-BE49-F238E27FC236}">
                <a16:creationId xmlns:a16="http://schemas.microsoft.com/office/drawing/2014/main" id="{B59E4419-08E0-83D7-A886-083CAA91E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1495701"/>
            <a:ext cx="4458910" cy="445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54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the Time of Bead Disappearance</a:t>
            </a:r>
          </a:p>
        </p:txBody>
      </p:sp>
      <p:pic>
        <p:nvPicPr>
          <p:cNvPr id="4" name="Content Placeholder 3" descr="A comparison of a normalized flux"/>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875934" y="1809946"/>
            <a:ext cx="8653806" cy="3459155"/>
          </a:xfrm>
          <a:prstGeom prst="rect">
            <a:avLst/>
          </a:prstGeom>
        </p:spPr>
      </p:pic>
      <p:cxnSp>
        <p:nvCxnSpPr>
          <p:cNvPr id="6" name="Straight Connector 5"/>
          <p:cNvCxnSpPr/>
          <p:nvPr/>
        </p:nvCxnSpPr>
        <p:spPr>
          <a:xfrm>
            <a:off x="2639505" y="2507530"/>
            <a:ext cx="1517716" cy="20738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23967" y="4232635"/>
            <a:ext cx="2281287" cy="7541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64610" y="5709988"/>
            <a:ext cx="6410227" cy="646331"/>
          </a:xfrm>
          <a:prstGeom prst="rect">
            <a:avLst/>
          </a:prstGeom>
          <a:noFill/>
        </p:spPr>
        <p:txBody>
          <a:bodyPr wrap="square" rtlCol="0">
            <a:spAutoFit/>
          </a:bodyPr>
          <a:lstStyle/>
          <a:p>
            <a:r>
              <a:rPr lang="en-US" dirty="0">
                <a:solidFill>
                  <a:srgbClr val="00B050"/>
                </a:solidFill>
              </a:rPr>
              <a:t>“Bead Disappearance Time” – directly comparable to predictions for a prescribed solar limb profile</a:t>
            </a:r>
          </a:p>
        </p:txBody>
      </p:sp>
      <p:cxnSp>
        <p:nvCxnSpPr>
          <p:cNvPr id="12" name="Straight Arrow Connector 11"/>
          <p:cNvCxnSpPr/>
          <p:nvPr/>
        </p:nvCxnSpPr>
        <p:spPr>
          <a:xfrm flipV="1">
            <a:off x="7088957" y="3271583"/>
            <a:ext cx="1555422" cy="23562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90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a:extLst>
              <a:ext uri="{FF2B5EF4-FFF2-40B4-BE49-F238E27FC236}">
                <a16:creationId xmlns:a16="http://schemas.microsoft.com/office/drawing/2014/main" id="{BEC7A976-C125-91AA-A7C0-7FA095A9F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253" y="0"/>
            <a:ext cx="3935327" cy="26725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9569" y="405575"/>
            <a:ext cx="2059295" cy="1371600"/>
          </a:xfrm>
        </p:spPr>
        <p:txBody>
          <a:bodyPr vert="horz" lIns="91440" tIns="45720" rIns="91440" bIns="45720" rtlCol="0" anchor="ctr">
            <a:normAutofit/>
          </a:bodyPr>
          <a:lstStyle/>
          <a:p>
            <a:r>
              <a:rPr lang="en-US" sz="3600" dirty="0"/>
              <a:t>2026 !</a:t>
            </a:r>
          </a:p>
        </p:txBody>
      </p:sp>
      <p:sp>
        <p:nvSpPr>
          <p:cNvPr id="4" name="Title 1">
            <a:extLst>
              <a:ext uri="{FF2B5EF4-FFF2-40B4-BE49-F238E27FC236}">
                <a16:creationId xmlns:a16="http://schemas.microsoft.com/office/drawing/2014/main" id="{11285B12-008A-A739-D130-547A24FB7087}"/>
              </a:ext>
            </a:extLst>
          </p:cNvPr>
          <p:cNvSpPr txBox="1">
            <a:spLocks/>
          </p:cNvSpPr>
          <p:nvPr/>
        </p:nvSpPr>
        <p:spPr>
          <a:xfrm>
            <a:off x="3424986" y="2781067"/>
            <a:ext cx="1607089" cy="1185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600" dirty="0">
                <a:latin typeface="+mn-lt"/>
                <a:ea typeface="+mn-ea"/>
                <a:cs typeface="+mn-cs"/>
              </a:rPr>
              <a:t>2027 !!</a:t>
            </a:r>
          </a:p>
        </p:txBody>
      </p:sp>
      <p:sp>
        <p:nvSpPr>
          <p:cNvPr id="1035" name="Rectangle 103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Eclipse map: August 2, 2027 | The Planetary Society">
            <a:extLst>
              <a:ext uri="{FF2B5EF4-FFF2-40B4-BE49-F238E27FC236}">
                <a16:creationId xmlns:a16="http://schemas.microsoft.com/office/drawing/2014/main" id="{3FEA6CC0-311A-9CEA-BA84-F74F26987C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67752" y="1969472"/>
            <a:ext cx="4488695" cy="25248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758AAC8-DDEA-746E-492F-392ACA4621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822" y="3966420"/>
            <a:ext cx="4226603" cy="28915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5736CBB-5F1C-C215-8935-515C00B7361F}"/>
              </a:ext>
            </a:extLst>
          </p:cNvPr>
          <p:cNvSpPr txBox="1">
            <a:spLocks/>
          </p:cNvSpPr>
          <p:nvPr/>
        </p:nvSpPr>
        <p:spPr>
          <a:xfrm>
            <a:off x="5534004" y="4891144"/>
            <a:ext cx="1878444" cy="1185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600" dirty="0">
                <a:latin typeface="+mn-lt"/>
                <a:ea typeface="+mn-ea"/>
                <a:cs typeface="+mn-cs"/>
              </a:rPr>
              <a:t>2028 !!!</a:t>
            </a:r>
          </a:p>
        </p:txBody>
      </p:sp>
    </p:spTree>
    <p:extLst>
      <p:ext uri="{BB962C8B-B14F-4D97-AF65-F5344CB8AC3E}">
        <p14:creationId xmlns:p14="http://schemas.microsoft.com/office/powerpoint/2010/main" val="67163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Michael Galloway, Co-Investigator">
            <a:extLst>
              <a:ext uri="{FF2B5EF4-FFF2-40B4-BE49-F238E27FC236}">
                <a16:creationId xmlns:a16="http://schemas.microsoft.com/office/drawing/2014/main" id="{510D2B67-3D46-7A8C-3E11-B0D268283336}"/>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a:stretch/>
        </p:blipFill>
        <p:spPr bwMode="auto">
          <a:xfrm>
            <a:off x="3112522" y="4891607"/>
            <a:ext cx="1848239" cy="184823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20" descr="Shikha Sawant, iOS Developer">
            <a:extLst>
              <a:ext uri="{FF2B5EF4-FFF2-40B4-BE49-F238E27FC236}">
                <a16:creationId xmlns:a16="http://schemas.microsoft.com/office/drawing/2014/main" id="{BD1DF232-B1A9-7054-BB74-0121AF4C6AB5}"/>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rot="1213305">
            <a:off x="7648334" y="3987177"/>
            <a:ext cx="1771527" cy="177152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Hugh Hudson, Eclipse Guru">
            <a:extLst>
              <a:ext uri="{FF2B5EF4-FFF2-40B4-BE49-F238E27FC236}">
                <a16:creationId xmlns:a16="http://schemas.microsoft.com/office/drawing/2014/main" id="{6321044A-7466-1ABD-C104-8E15EB022167}"/>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7333842" y="1265765"/>
            <a:ext cx="1702126" cy="170212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16" descr="Kelly Miller, Quality Assurance Specialist &amp; Test Engineer">
            <a:extLst>
              <a:ext uri="{FF2B5EF4-FFF2-40B4-BE49-F238E27FC236}">
                <a16:creationId xmlns:a16="http://schemas.microsoft.com/office/drawing/2014/main" id="{42E8A51B-C75C-1B96-3046-1F7979CAC6F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4" descr="Mark Simpson, UX/UI Development Faculty Lead">
            <a:extLst>
              <a:ext uri="{FF2B5EF4-FFF2-40B4-BE49-F238E27FC236}">
                <a16:creationId xmlns:a16="http://schemas.microsoft.com/office/drawing/2014/main" id="{4A8C8DF9-B84F-5FFB-2BBE-126F40E3BBB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6" descr="Mark Simpson, UX/UI Development Faculty Lead">
            <a:extLst>
              <a:ext uri="{FF2B5EF4-FFF2-40B4-BE49-F238E27FC236}">
                <a16:creationId xmlns:a16="http://schemas.microsoft.com/office/drawing/2014/main" id="{3B30F30B-5D43-EC1F-BB8B-FBE01CA0C304}"/>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8" descr="Mark Simpson, UX/UI Development Faculty Lead">
            <a:extLst>
              <a:ext uri="{FF2B5EF4-FFF2-40B4-BE49-F238E27FC236}">
                <a16:creationId xmlns:a16="http://schemas.microsoft.com/office/drawing/2014/main" id="{2535E32D-D866-FCA5-CA96-5E7AB48E0FA6}"/>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30" descr="Mark Simpson, UX/UI Development Faculty Lead">
            <a:extLst>
              <a:ext uri="{FF2B5EF4-FFF2-40B4-BE49-F238E27FC236}">
                <a16:creationId xmlns:a16="http://schemas.microsoft.com/office/drawing/2014/main" id="{9F4858C4-4C5E-A355-DBC8-C6A4F0C9B9D1}"/>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34" descr="Mark Simpson, UX/UI Development Faculty Lead">
            <a:extLst>
              <a:ext uri="{FF2B5EF4-FFF2-40B4-BE49-F238E27FC236}">
                <a16:creationId xmlns:a16="http://schemas.microsoft.com/office/drawing/2014/main" id="{3EE7F9AC-1A88-354D-908C-20F817087B4D}"/>
              </a:ext>
            </a:extLst>
          </p:cNvPr>
          <p:cNvSpPr>
            <a:spLocks noChangeAspect="1" noChangeArrowheads="1"/>
          </p:cNvSpPr>
          <p:nvPr/>
        </p:nvSpPr>
        <p:spPr bwMode="auto">
          <a:xfrm>
            <a:off x="6705599" y="847725"/>
            <a:ext cx="3495675" cy="3495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8" descr="Kelly Miller, Quality Assurance Specialist &amp; Test Engineer">
            <a:extLst>
              <a:ext uri="{FF2B5EF4-FFF2-40B4-BE49-F238E27FC236}">
                <a16:creationId xmlns:a16="http://schemas.microsoft.com/office/drawing/2014/main" id="{A40417F6-C0A9-0085-8844-C159F5A183A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193999" y="3346898"/>
            <a:ext cx="1770005" cy="1770005"/>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14" descr="Starr, Networking &amp; Databasse Developer">
            <a:extLst>
              <a:ext uri="{FF2B5EF4-FFF2-40B4-BE49-F238E27FC236}">
                <a16:creationId xmlns:a16="http://schemas.microsoft.com/office/drawing/2014/main" id="{33469828-9C04-7627-5E6A-923AA425655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636226" y="59888"/>
            <a:ext cx="1869803" cy="1869803"/>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6" name="Picture 36" descr="Janessa Unseld, Web Designer &amp; Developer">
            <a:extLst>
              <a:ext uri="{FF2B5EF4-FFF2-40B4-BE49-F238E27FC236}">
                <a16:creationId xmlns:a16="http://schemas.microsoft.com/office/drawing/2014/main" id="{F0DF4D28-C1D2-3669-5A24-5A387189A1D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77004" y="122927"/>
            <a:ext cx="1877507" cy="187750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7" name="Picture 12" descr="Tameka Ferguson, iOS Developer">
            <a:extLst>
              <a:ext uri="{FF2B5EF4-FFF2-40B4-BE49-F238E27FC236}">
                <a16:creationId xmlns:a16="http://schemas.microsoft.com/office/drawing/2014/main" id="{A231D795-0F53-29EF-E1C3-97913566104D}"/>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425941" y="3085777"/>
            <a:ext cx="1689411" cy="1689411"/>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8" name="Picture 40">
            <a:extLst>
              <a:ext uri="{FF2B5EF4-FFF2-40B4-BE49-F238E27FC236}">
                <a16:creationId xmlns:a16="http://schemas.microsoft.com/office/drawing/2014/main" id="{72090608-53F9-9AD8-EBDC-DE9914E308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27025" y="4529266"/>
            <a:ext cx="1689411" cy="1689411"/>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9" name="Picture 4" descr="Greg Arbuckle, Co-Investigator">
            <a:extLst>
              <a:ext uri="{FF2B5EF4-FFF2-40B4-BE49-F238E27FC236}">
                <a16:creationId xmlns:a16="http://schemas.microsoft.com/office/drawing/2014/main" id="{5B0E42AD-2F4B-DD9B-2339-E9CCDDB36F01}"/>
              </a:ext>
            </a:extLst>
          </p:cNvPr>
          <p:cNvPicPr>
            <a:picLocks noChangeAspect="1" noChangeArrowheads="1"/>
          </p:cNvPicPr>
          <p:nvPr/>
        </p:nvPicPr>
        <p:blipFill rotWithShape="1">
          <a:blip r:embed="rId10" cstate="hqprint">
            <a:extLst>
              <a:ext uri="{28A0092B-C50C-407E-A947-70E740481C1C}">
                <a14:useLocalDpi xmlns:a14="http://schemas.microsoft.com/office/drawing/2010/main" val="0"/>
              </a:ext>
            </a:extLst>
          </a:blip>
          <a:srcRect r="-8" b="-8"/>
          <a:stretch/>
        </p:blipFill>
        <p:spPr bwMode="auto">
          <a:xfrm>
            <a:off x="8680277" y="2477742"/>
            <a:ext cx="1779998" cy="17799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0" name="Picture 22" descr="Andrea Florence, Test Engineer">
            <a:extLst>
              <a:ext uri="{FF2B5EF4-FFF2-40B4-BE49-F238E27FC236}">
                <a16:creationId xmlns:a16="http://schemas.microsoft.com/office/drawing/2014/main" id="{3136F6F6-B87E-C573-77AC-081AF3A34F44}"/>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5983309" y="2701718"/>
            <a:ext cx="1872401" cy="1872401"/>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1" name="Picture 10" descr="Travis Peden, Lead Android Developer">
            <a:extLst>
              <a:ext uri="{FF2B5EF4-FFF2-40B4-BE49-F238E27FC236}">
                <a16:creationId xmlns:a16="http://schemas.microsoft.com/office/drawing/2014/main" id="{08850030-B1ED-3B3D-4501-52B8DEF8FF89}"/>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2828819" y="918444"/>
            <a:ext cx="1770005" cy="1770005"/>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2" name="Picture 32" descr="Leah Moss, UX Analysis Faculty Lead">
            <a:extLst>
              <a:ext uri="{FF2B5EF4-FFF2-40B4-BE49-F238E27FC236}">
                <a16:creationId xmlns:a16="http://schemas.microsoft.com/office/drawing/2014/main" id="{13657091-A290-C485-A664-6F38C101F164}"/>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4607054" y="1623527"/>
            <a:ext cx="1704017" cy="1704017"/>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23" name="Picture 38" descr="Tabby Cline, Animator">
            <a:extLst>
              <a:ext uri="{FF2B5EF4-FFF2-40B4-BE49-F238E27FC236}">
                <a16:creationId xmlns:a16="http://schemas.microsoft.com/office/drawing/2014/main" id="{AFCAE540-29CE-F63C-DEBC-05A38A7C61EF}"/>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5730934" y="4633611"/>
            <a:ext cx="1872401" cy="1872401"/>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735E5EF-75A7-8BD9-FA26-1641EDE5E96D}"/>
              </a:ext>
            </a:extLst>
          </p:cNvPr>
          <p:cNvSpPr txBox="1"/>
          <p:nvPr/>
        </p:nvSpPr>
        <p:spPr>
          <a:xfrm>
            <a:off x="225908" y="2157948"/>
            <a:ext cx="2718717" cy="3785652"/>
          </a:xfrm>
          <a:prstGeom prst="rect">
            <a:avLst/>
          </a:prstGeom>
          <a:noFill/>
        </p:spPr>
        <p:txBody>
          <a:bodyPr wrap="square" rtlCol="0">
            <a:spAutoFit/>
          </a:bodyPr>
          <a:lstStyle/>
          <a:p>
            <a:r>
              <a:rPr lang="en-US" sz="1600" b="1" i="1" dirty="0">
                <a:solidFill>
                  <a:srgbClr val="FF0000"/>
                </a:solidFill>
                <a:latin typeface="Eras Bold ITC" panose="020B0907030504020204" pitchFamily="34" charset="0"/>
              </a:rPr>
              <a:t>App Code Development  and Integration</a:t>
            </a:r>
          </a:p>
          <a:p>
            <a:endParaRPr lang="en-US" sz="1600" dirty="0">
              <a:latin typeface="Eras Bold ITC" panose="020B0907030504020204" pitchFamily="34" charset="0"/>
            </a:endParaRPr>
          </a:p>
          <a:p>
            <a:r>
              <a:rPr lang="en-US" sz="1600" b="1" i="1" dirty="0">
                <a:solidFill>
                  <a:srgbClr val="FFC000"/>
                </a:solidFill>
                <a:latin typeface="Eras Bold ITC" panose="020B0907030504020204" pitchFamily="34" charset="0"/>
              </a:rPr>
              <a:t>Eclipse Astronomy and Camera Specifications</a:t>
            </a:r>
          </a:p>
          <a:p>
            <a:endParaRPr lang="en-US" sz="1600" dirty="0">
              <a:latin typeface="Eras Bold ITC" panose="020B0907030504020204" pitchFamily="34" charset="0"/>
            </a:endParaRPr>
          </a:p>
          <a:p>
            <a:r>
              <a:rPr lang="en-US" sz="1600" b="1" i="1" dirty="0">
                <a:solidFill>
                  <a:srgbClr val="FFFF00"/>
                </a:solidFill>
                <a:latin typeface="Eras Bold ITC" panose="020B0907030504020204" pitchFamily="34" charset="0"/>
              </a:rPr>
              <a:t>Data Upload and Storage</a:t>
            </a:r>
          </a:p>
          <a:p>
            <a:endParaRPr lang="en-US" sz="1600" dirty="0">
              <a:latin typeface="Eras Bold ITC" panose="020B0907030504020204" pitchFamily="34" charset="0"/>
            </a:endParaRPr>
          </a:p>
          <a:p>
            <a:r>
              <a:rPr lang="en-US" sz="1600" b="1" i="1" dirty="0">
                <a:solidFill>
                  <a:srgbClr val="92D050"/>
                </a:solidFill>
                <a:latin typeface="Eras Bold ITC" panose="020B0907030504020204" pitchFamily="34" charset="0"/>
              </a:rPr>
              <a:t>User Experience</a:t>
            </a:r>
          </a:p>
          <a:p>
            <a:endParaRPr lang="en-US" sz="1600" dirty="0">
              <a:latin typeface="Eras Bold ITC" panose="020B0907030504020204" pitchFamily="34" charset="0"/>
            </a:endParaRPr>
          </a:p>
          <a:p>
            <a:r>
              <a:rPr lang="en-US" sz="1600" b="1" i="1" dirty="0">
                <a:solidFill>
                  <a:srgbClr val="00B0F0"/>
                </a:solidFill>
                <a:latin typeface="Eras Bold ITC" panose="020B0907030504020204" pitchFamily="34" charset="0"/>
              </a:rPr>
              <a:t>Human Subjects / Privacy / Legal</a:t>
            </a:r>
          </a:p>
          <a:p>
            <a:endParaRPr lang="en-US" sz="1600" dirty="0">
              <a:latin typeface="Eras Bold ITC" panose="020B0907030504020204" pitchFamily="34" charset="0"/>
            </a:endParaRPr>
          </a:p>
          <a:p>
            <a:r>
              <a:rPr lang="en-US" sz="1600" b="1" i="1" dirty="0">
                <a:solidFill>
                  <a:srgbClr val="7030A0"/>
                </a:solidFill>
                <a:latin typeface="Eras Bold ITC" panose="020B0907030504020204" pitchFamily="34" charset="0"/>
              </a:rPr>
              <a:t>Testing and Publicity</a:t>
            </a:r>
          </a:p>
        </p:txBody>
      </p:sp>
      <p:sp>
        <p:nvSpPr>
          <p:cNvPr id="30" name="TextBox 29">
            <a:extLst>
              <a:ext uri="{FF2B5EF4-FFF2-40B4-BE49-F238E27FC236}">
                <a16:creationId xmlns:a16="http://schemas.microsoft.com/office/drawing/2014/main" id="{4F0C3492-C026-3A25-1088-9180B0AB675A}"/>
              </a:ext>
            </a:extLst>
          </p:cNvPr>
          <p:cNvSpPr txBox="1"/>
          <p:nvPr/>
        </p:nvSpPr>
        <p:spPr>
          <a:xfrm>
            <a:off x="241299" y="97715"/>
            <a:ext cx="4052669" cy="1569660"/>
          </a:xfrm>
          <a:prstGeom prst="rect">
            <a:avLst/>
          </a:prstGeom>
          <a:noFill/>
        </p:spPr>
        <p:txBody>
          <a:bodyPr wrap="square" rtlCol="0">
            <a:spAutoFit/>
          </a:bodyPr>
          <a:lstStyle/>
          <a:p>
            <a:r>
              <a:rPr lang="en-US" sz="3200" dirty="0"/>
              <a:t>A Project with a Lot of “Multidisciplinary Secret Sauce”</a:t>
            </a:r>
          </a:p>
        </p:txBody>
      </p:sp>
      <p:pic>
        <p:nvPicPr>
          <p:cNvPr id="1026" name="Picture 2">
            <a:extLst>
              <a:ext uri="{FF2B5EF4-FFF2-40B4-BE49-F238E27FC236}">
                <a16:creationId xmlns:a16="http://schemas.microsoft.com/office/drawing/2014/main" id="{4292AB43-44C6-189B-E316-DC8F8CFD0A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53673" y="1086988"/>
            <a:ext cx="1794950" cy="1880902"/>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62682A6-0CE1-298D-4087-0EE99410F57F}"/>
              </a:ext>
            </a:extLst>
          </p:cNvPr>
          <p:cNvSpPr txBox="1"/>
          <p:nvPr/>
        </p:nvSpPr>
        <p:spPr>
          <a:xfrm>
            <a:off x="4270327" y="609867"/>
            <a:ext cx="1156164" cy="646331"/>
          </a:xfrm>
          <a:prstGeom prst="rect">
            <a:avLst/>
          </a:prstGeom>
          <a:noFill/>
        </p:spPr>
        <p:txBody>
          <a:bodyPr wrap="square" rtlCol="0">
            <a:spAutoFit/>
          </a:bodyPr>
          <a:lstStyle/>
          <a:p>
            <a:r>
              <a:rPr lang="en-US" b="1" i="1" dirty="0">
                <a:solidFill>
                  <a:srgbClr val="FF0000"/>
                </a:solidFill>
              </a:rPr>
              <a:t>Travis Peden</a:t>
            </a:r>
          </a:p>
        </p:txBody>
      </p:sp>
      <p:sp>
        <p:nvSpPr>
          <p:cNvPr id="10" name="TextBox 9">
            <a:extLst>
              <a:ext uri="{FF2B5EF4-FFF2-40B4-BE49-F238E27FC236}">
                <a16:creationId xmlns:a16="http://schemas.microsoft.com/office/drawing/2014/main" id="{63649321-D6F4-54E2-EF4C-6DF9EAC49CC8}"/>
              </a:ext>
            </a:extLst>
          </p:cNvPr>
          <p:cNvSpPr txBox="1"/>
          <p:nvPr/>
        </p:nvSpPr>
        <p:spPr>
          <a:xfrm>
            <a:off x="3397045" y="3796280"/>
            <a:ext cx="1228724" cy="646331"/>
          </a:xfrm>
          <a:prstGeom prst="rect">
            <a:avLst/>
          </a:prstGeom>
          <a:noFill/>
        </p:spPr>
        <p:txBody>
          <a:bodyPr wrap="square" rtlCol="0">
            <a:spAutoFit/>
          </a:bodyPr>
          <a:lstStyle/>
          <a:p>
            <a:r>
              <a:rPr lang="en-US" b="1" i="1" dirty="0">
                <a:solidFill>
                  <a:srgbClr val="FF0000"/>
                </a:solidFill>
              </a:rPr>
              <a:t>Kelly Miller</a:t>
            </a:r>
          </a:p>
        </p:txBody>
      </p:sp>
      <p:sp>
        <p:nvSpPr>
          <p:cNvPr id="11" name="TextBox 10">
            <a:extLst>
              <a:ext uri="{FF2B5EF4-FFF2-40B4-BE49-F238E27FC236}">
                <a16:creationId xmlns:a16="http://schemas.microsoft.com/office/drawing/2014/main" id="{76F22A2F-5B2D-D526-90C4-9B146776F8E1}"/>
              </a:ext>
            </a:extLst>
          </p:cNvPr>
          <p:cNvSpPr txBox="1"/>
          <p:nvPr/>
        </p:nvSpPr>
        <p:spPr>
          <a:xfrm>
            <a:off x="11210407" y="4793737"/>
            <a:ext cx="1675004" cy="646331"/>
          </a:xfrm>
          <a:prstGeom prst="rect">
            <a:avLst/>
          </a:prstGeom>
          <a:noFill/>
        </p:spPr>
        <p:txBody>
          <a:bodyPr wrap="square" rtlCol="0">
            <a:spAutoFit/>
          </a:bodyPr>
          <a:lstStyle/>
          <a:p>
            <a:r>
              <a:rPr lang="en-US" b="1" i="1" dirty="0">
                <a:solidFill>
                  <a:srgbClr val="FF0000"/>
                </a:solidFill>
              </a:rPr>
              <a:t>Tameka Ferguson</a:t>
            </a:r>
          </a:p>
        </p:txBody>
      </p:sp>
      <p:sp>
        <p:nvSpPr>
          <p:cNvPr id="12" name="TextBox 11">
            <a:extLst>
              <a:ext uri="{FF2B5EF4-FFF2-40B4-BE49-F238E27FC236}">
                <a16:creationId xmlns:a16="http://schemas.microsoft.com/office/drawing/2014/main" id="{DB817DE9-9A71-E740-ADD1-3FD8816CAF0B}"/>
              </a:ext>
            </a:extLst>
          </p:cNvPr>
          <p:cNvSpPr txBox="1"/>
          <p:nvPr/>
        </p:nvSpPr>
        <p:spPr>
          <a:xfrm>
            <a:off x="8512583" y="5786889"/>
            <a:ext cx="1461782" cy="646331"/>
          </a:xfrm>
          <a:prstGeom prst="rect">
            <a:avLst/>
          </a:prstGeom>
          <a:noFill/>
        </p:spPr>
        <p:txBody>
          <a:bodyPr wrap="square" rtlCol="0">
            <a:spAutoFit/>
          </a:bodyPr>
          <a:lstStyle/>
          <a:p>
            <a:r>
              <a:rPr lang="en-US" b="1" i="1" dirty="0">
                <a:solidFill>
                  <a:srgbClr val="FF0000"/>
                </a:solidFill>
              </a:rPr>
              <a:t>Shikha Sawant</a:t>
            </a:r>
          </a:p>
        </p:txBody>
      </p:sp>
      <p:sp>
        <p:nvSpPr>
          <p:cNvPr id="13" name="TextBox 12">
            <a:extLst>
              <a:ext uri="{FF2B5EF4-FFF2-40B4-BE49-F238E27FC236}">
                <a16:creationId xmlns:a16="http://schemas.microsoft.com/office/drawing/2014/main" id="{684CF91F-D936-5ACC-D4FA-E893949317F2}"/>
              </a:ext>
            </a:extLst>
          </p:cNvPr>
          <p:cNvSpPr txBox="1"/>
          <p:nvPr/>
        </p:nvSpPr>
        <p:spPr>
          <a:xfrm>
            <a:off x="7870170" y="123698"/>
            <a:ext cx="1166531" cy="646331"/>
          </a:xfrm>
          <a:prstGeom prst="rect">
            <a:avLst/>
          </a:prstGeom>
          <a:noFill/>
        </p:spPr>
        <p:txBody>
          <a:bodyPr wrap="square" rtlCol="0">
            <a:spAutoFit/>
          </a:bodyPr>
          <a:lstStyle/>
          <a:p>
            <a:r>
              <a:rPr lang="en-US" b="1" i="1" dirty="0">
                <a:solidFill>
                  <a:srgbClr val="92D050"/>
                </a:solidFill>
              </a:rPr>
              <a:t>Nessa Unseld</a:t>
            </a:r>
          </a:p>
        </p:txBody>
      </p:sp>
      <p:sp>
        <p:nvSpPr>
          <p:cNvPr id="25" name="TextBox 24">
            <a:extLst>
              <a:ext uri="{FF2B5EF4-FFF2-40B4-BE49-F238E27FC236}">
                <a16:creationId xmlns:a16="http://schemas.microsoft.com/office/drawing/2014/main" id="{72A3B9CD-C7A1-FE2E-9BFA-0781E0663A5D}"/>
              </a:ext>
            </a:extLst>
          </p:cNvPr>
          <p:cNvSpPr txBox="1"/>
          <p:nvPr/>
        </p:nvSpPr>
        <p:spPr>
          <a:xfrm>
            <a:off x="4828099" y="6211400"/>
            <a:ext cx="1461781" cy="646331"/>
          </a:xfrm>
          <a:prstGeom prst="rect">
            <a:avLst/>
          </a:prstGeom>
          <a:noFill/>
        </p:spPr>
        <p:txBody>
          <a:bodyPr wrap="square" rtlCol="0">
            <a:spAutoFit/>
          </a:bodyPr>
          <a:lstStyle/>
          <a:p>
            <a:r>
              <a:rPr lang="en-US" b="1" i="1" dirty="0">
                <a:solidFill>
                  <a:srgbClr val="FFFF00"/>
                </a:solidFill>
              </a:rPr>
              <a:t>Michael Galloway</a:t>
            </a:r>
          </a:p>
        </p:txBody>
      </p:sp>
      <p:sp>
        <p:nvSpPr>
          <p:cNvPr id="26" name="TextBox 25">
            <a:extLst>
              <a:ext uri="{FF2B5EF4-FFF2-40B4-BE49-F238E27FC236}">
                <a16:creationId xmlns:a16="http://schemas.microsoft.com/office/drawing/2014/main" id="{8D42197F-89F4-460F-F7DD-EF68265B7AFB}"/>
              </a:ext>
            </a:extLst>
          </p:cNvPr>
          <p:cNvSpPr txBox="1"/>
          <p:nvPr/>
        </p:nvSpPr>
        <p:spPr>
          <a:xfrm>
            <a:off x="5086273" y="116909"/>
            <a:ext cx="969519" cy="646331"/>
          </a:xfrm>
          <a:prstGeom prst="rect">
            <a:avLst/>
          </a:prstGeom>
          <a:noFill/>
        </p:spPr>
        <p:txBody>
          <a:bodyPr wrap="square" rtlCol="0">
            <a:spAutoFit/>
          </a:bodyPr>
          <a:lstStyle/>
          <a:p>
            <a:r>
              <a:rPr lang="en-US" b="1" i="1" dirty="0">
                <a:solidFill>
                  <a:srgbClr val="FFFF00"/>
                </a:solidFill>
              </a:rPr>
              <a:t>Starr May</a:t>
            </a:r>
          </a:p>
        </p:txBody>
      </p:sp>
      <p:sp>
        <p:nvSpPr>
          <p:cNvPr id="27" name="TextBox 26">
            <a:extLst>
              <a:ext uri="{FF2B5EF4-FFF2-40B4-BE49-F238E27FC236}">
                <a16:creationId xmlns:a16="http://schemas.microsoft.com/office/drawing/2014/main" id="{E1C9C267-C3FE-D6BA-E981-D17E615C43EB}"/>
              </a:ext>
            </a:extLst>
          </p:cNvPr>
          <p:cNvSpPr txBox="1"/>
          <p:nvPr/>
        </p:nvSpPr>
        <p:spPr>
          <a:xfrm>
            <a:off x="9388674" y="1911318"/>
            <a:ext cx="1461781" cy="646331"/>
          </a:xfrm>
          <a:prstGeom prst="rect">
            <a:avLst/>
          </a:prstGeom>
          <a:noFill/>
        </p:spPr>
        <p:txBody>
          <a:bodyPr wrap="square" rtlCol="0">
            <a:spAutoFit/>
          </a:bodyPr>
          <a:lstStyle/>
          <a:p>
            <a:r>
              <a:rPr lang="en-US" b="1" i="1" dirty="0">
                <a:solidFill>
                  <a:srgbClr val="00B0F0"/>
                </a:solidFill>
              </a:rPr>
              <a:t>Greg Arbuckle</a:t>
            </a:r>
          </a:p>
        </p:txBody>
      </p:sp>
      <p:sp>
        <p:nvSpPr>
          <p:cNvPr id="28" name="TextBox 27">
            <a:extLst>
              <a:ext uri="{FF2B5EF4-FFF2-40B4-BE49-F238E27FC236}">
                <a16:creationId xmlns:a16="http://schemas.microsoft.com/office/drawing/2014/main" id="{28FE8A8D-A598-D73F-FC6F-212FFDA51E88}"/>
              </a:ext>
            </a:extLst>
          </p:cNvPr>
          <p:cNvSpPr txBox="1"/>
          <p:nvPr/>
        </p:nvSpPr>
        <p:spPr>
          <a:xfrm>
            <a:off x="11066637" y="434667"/>
            <a:ext cx="1048715" cy="646331"/>
          </a:xfrm>
          <a:prstGeom prst="rect">
            <a:avLst/>
          </a:prstGeom>
          <a:noFill/>
        </p:spPr>
        <p:txBody>
          <a:bodyPr wrap="square" rtlCol="0">
            <a:spAutoFit/>
          </a:bodyPr>
          <a:lstStyle/>
          <a:p>
            <a:r>
              <a:rPr lang="en-US" b="1" i="1" dirty="0" err="1">
                <a:solidFill>
                  <a:srgbClr val="7030A0"/>
                </a:solidFill>
              </a:rPr>
              <a:t>Kelcee</a:t>
            </a:r>
            <a:r>
              <a:rPr lang="en-US" b="1" i="1" dirty="0">
                <a:solidFill>
                  <a:srgbClr val="7030A0"/>
                </a:solidFill>
              </a:rPr>
              <a:t> Gabbard</a:t>
            </a:r>
          </a:p>
        </p:txBody>
      </p:sp>
      <p:sp>
        <p:nvSpPr>
          <p:cNvPr id="29" name="TextBox 28">
            <a:extLst>
              <a:ext uri="{FF2B5EF4-FFF2-40B4-BE49-F238E27FC236}">
                <a16:creationId xmlns:a16="http://schemas.microsoft.com/office/drawing/2014/main" id="{CCF86C3B-B08C-BF33-0658-5AE8718BCA79}"/>
              </a:ext>
            </a:extLst>
          </p:cNvPr>
          <p:cNvSpPr txBox="1"/>
          <p:nvPr/>
        </p:nvSpPr>
        <p:spPr>
          <a:xfrm>
            <a:off x="6510825" y="1963395"/>
            <a:ext cx="1251507" cy="646331"/>
          </a:xfrm>
          <a:prstGeom prst="rect">
            <a:avLst/>
          </a:prstGeom>
          <a:noFill/>
        </p:spPr>
        <p:txBody>
          <a:bodyPr wrap="square" rtlCol="0">
            <a:spAutoFit/>
          </a:bodyPr>
          <a:lstStyle/>
          <a:p>
            <a:r>
              <a:rPr lang="en-US" b="1" i="1" dirty="0">
                <a:solidFill>
                  <a:srgbClr val="FFC000"/>
                </a:solidFill>
              </a:rPr>
              <a:t>Hugh Hudson</a:t>
            </a:r>
          </a:p>
        </p:txBody>
      </p:sp>
      <p:sp>
        <p:nvSpPr>
          <p:cNvPr id="31" name="TextBox 30">
            <a:extLst>
              <a:ext uri="{FF2B5EF4-FFF2-40B4-BE49-F238E27FC236}">
                <a16:creationId xmlns:a16="http://schemas.microsoft.com/office/drawing/2014/main" id="{FFBE9BE5-CF98-A7FD-65FC-95C0015C816E}"/>
              </a:ext>
            </a:extLst>
          </p:cNvPr>
          <p:cNvSpPr txBox="1"/>
          <p:nvPr/>
        </p:nvSpPr>
        <p:spPr>
          <a:xfrm>
            <a:off x="4043817" y="2582546"/>
            <a:ext cx="1110013" cy="646331"/>
          </a:xfrm>
          <a:prstGeom prst="rect">
            <a:avLst/>
          </a:prstGeom>
          <a:noFill/>
        </p:spPr>
        <p:txBody>
          <a:bodyPr wrap="square" rtlCol="0">
            <a:spAutoFit/>
          </a:bodyPr>
          <a:lstStyle/>
          <a:p>
            <a:r>
              <a:rPr lang="en-US" b="1" i="1" dirty="0">
                <a:solidFill>
                  <a:srgbClr val="92D050"/>
                </a:solidFill>
              </a:rPr>
              <a:t>Leah Moss</a:t>
            </a:r>
          </a:p>
        </p:txBody>
      </p:sp>
      <p:sp>
        <p:nvSpPr>
          <p:cNvPr id="32" name="TextBox 31">
            <a:extLst>
              <a:ext uri="{FF2B5EF4-FFF2-40B4-BE49-F238E27FC236}">
                <a16:creationId xmlns:a16="http://schemas.microsoft.com/office/drawing/2014/main" id="{FC940B51-4ECE-3C87-362E-3D898A242551}"/>
              </a:ext>
            </a:extLst>
          </p:cNvPr>
          <p:cNvSpPr txBox="1"/>
          <p:nvPr/>
        </p:nvSpPr>
        <p:spPr>
          <a:xfrm>
            <a:off x="10953409" y="6022744"/>
            <a:ext cx="1461781" cy="646331"/>
          </a:xfrm>
          <a:prstGeom prst="rect">
            <a:avLst/>
          </a:prstGeom>
          <a:noFill/>
        </p:spPr>
        <p:txBody>
          <a:bodyPr wrap="square" rtlCol="0">
            <a:spAutoFit/>
          </a:bodyPr>
          <a:lstStyle/>
          <a:p>
            <a:r>
              <a:rPr lang="en-US" b="1" i="1" dirty="0">
                <a:solidFill>
                  <a:srgbClr val="92D050"/>
                </a:solidFill>
              </a:rPr>
              <a:t>Mark Simpson</a:t>
            </a:r>
          </a:p>
        </p:txBody>
      </p:sp>
      <p:sp>
        <p:nvSpPr>
          <p:cNvPr id="34" name="TextBox 33">
            <a:extLst>
              <a:ext uri="{FF2B5EF4-FFF2-40B4-BE49-F238E27FC236}">
                <a16:creationId xmlns:a16="http://schemas.microsoft.com/office/drawing/2014/main" id="{964D9F9E-36F5-EAB6-C031-B8142ADFAFEE}"/>
              </a:ext>
            </a:extLst>
          </p:cNvPr>
          <p:cNvSpPr txBox="1"/>
          <p:nvPr/>
        </p:nvSpPr>
        <p:spPr>
          <a:xfrm>
            <a:off x="7800384" y="3239869"/>
            <a:ext cx="1461781" cy="646331"/>
          </a:xfrm>
          <a:prstGeom prst="rect">
            <a:avLst/>
          </a:prstGeom>
          <a:noFill/>
        </p:spPr>
        <p:txBody>
          <a:bodyPr wrap="square" rtlCol="0">
            <a:spAutoFit/>
          </a:bodyPr>
          <a:lstStyle/>
          <a:p>
            <a:r>
              <a:rPr lang="en-US" b="1" i="1" dirty="0">
                <a:solidFill>
                  <a:srgbClr val="7030A0"/>
                </a:solidFill>
              </a:rPr>
              <a:t>Andrea Florence</a:t>
            </a:r>
          </a:p>
        </p:txBody>
      </p:sp>
      <p:sp>
        <p:nvSpPr>
          <p:cNvPr id="35" name="TextBox 34">
            <a:extLst>
              <a:ext uri="{FF2B5EF4-FFF2-40B4-BE49-F238E27FC236}">
                <a16:creationId xmlns:a16="http://schemas.microsoft.com/office/drawing/2014/main" id="{85EC98C4-1A3F-FC60-FEE1-D43078A7B121}"/>
              </a:ext>
            </a:extLst>
          </p:cNvPr>
          <p:cNvSpPr txBox="1"/>
          <p:nvPr/>
        </p:nvSpPr>
        <p:spPr>
          <a:xfrm>
            <a:off x="4970955" y="5249443"/>
            <a:ext cx="1208492" cy="646331"/>
          </a:xfrm>
          <a:prstGeom prst="rect">
            <a:avLst/>
          </a:prstGeom>
          <a:noFill/>
        </p:spPr>
        <p:txBody>
          <a:bodyPr wrap="square" rtlCol="0">
            <a:spAutoFit/>
          </a:bodyPr>
          <a:lstStyle/>
          <a:p>
            <a:r>
              <a:rPr lang="en-US" b="1" i="1" dirty="0">
                <a:solidFill>
                  <a:srgbClr val="92D050"/>
                </a:solidFill>
              </a:rPr>
              <a:t>Tabby Cline</a:t>
            </a:r>
          </a:p>
        </p:txBody>
      </p:sp>
      <p:pic>
        <p:nvPicPr>
          <p:cNvPr id="33" name="Picture 32" descr="SunSketcher Logo">
            <a:extLst>
              <a:ext uri="{FF2B5EF4-FFF2-40B4-BE49-F238E27FC236}">
                <a16:creationId xmlns:a16="http://schemas.microsoft.com/office/drawing/2014/main" id="{217A3778-1D29-7C1B-58B8-5FAE449F98F5}"/>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0" y="6073330"/>
            <a:ext cx="3102328" cy="6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94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4">
                                            <p:txEl>
                                              <p:pRg st="8" end="8"/>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xEl>
                                              <p:pRg st="10" end="10"/>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2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25" grpId="0"/>
      <p:bldP spid="27" grpId="0"/>
      <p:bldP spid="28" grpId="0"/>
      <p:bldP spid="29" grpId="0"/>
      <p:bldP spid="31"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ACA2F-7E55-B720-691D-F51F54EA4A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DC3297-4CE0-7058-DB2E-77F34CEFDF34}"/>
              </a:ext>
            </a:extLst>
          </p:cNvPr>
          <p:cNvSpPr>
            <a:spLocks noGrp="1"/>
          </p:cNvSpPr>
          <p:nvPr>
            <p:ph idx="1"/>
          </p:nvPr>
        </p:nvSpPr>
        <p:spPr>
          <a:xfrm>
            <a:off x="1242391" y="1630017"/>
            <a:ext cx="9263269" cy="4696033"/>
          </a:xfrm>
        </p:spPr>
        <p:txBody>
          <a:bodyPr>
            <a:normAutofit/>
          </a:bodyPr>
          <a:lstStyle/>
          <a:p>
            <a:pPr marL="0" marR="0" indent="0">
              <a:lnSpc>
                <a:spcPct val="100000"/>
              </a:lnSpc>
              <a:spcAft>
                <a:spcPts val="0"/>
              </a:spcAft>
              <a:buNone/>
            </a:pPr>
            <a:endParaRPr lang="en-US" dirty="0"/>
          </a:p>
          <a:p>
            <a:pPr marL="457200" lvl="1" indent="0">
              <a:lnSpc>
                <a:spcPct val="100000"/>
              </a:lnSpc>
              <a:buNone/>
            </a:pPr>
            <a:endParaRPr lang="en-US" dirty="0"/>
          </a:p>
          <a:p>
            <a:pPr marL="457200" lvl="1" indent="0">
              <a:lnSpc>
                <a:spcPct val="100000"/>
              </a:lnSpc>
              <a:buNone/>
            </a:pPr>
            <a:endParaRPr lang="en-US" dirty="0"/>
          </a:p>
          <a:p>
            <a:pPr marL="457200" lvl="1" indent="0" algn="just">
              <a:lnSpc>
                <a:spcPct val="100000"/>
              </a:lnSpc>
              <a:buNone/>
            </a:pPr>
            <a:r>
              <a:rPr lang="en-US" sz="2100" i="1" dirty="0"/>
              <a:t>April 8</a:t>
            </a:r>
            <a:r>
              <a:rPr lang="en-US" sz="2100" dirty="0"/>
              <a:t>: Don your eclipse glasses and watch the moon and the sun align in a cosmic kiss as the Pacific Ocean, Mexico, part of the United States, Canada and the North Atlantic plunge into daytime darkness. It will be the last solar eclipse in the United States for more than 20 years. Celebrate it at the Total Eclipse of the Heart Festival in Arkansas or the Portal Eclipse Festival in Mexico. </a:t>
            </a:r>
            <a:r>
              <a:rPr lang="en-US" sz="2100" b="1" dirty="0">
                <a:solidFill>
                  <a:srgbClr val="FF0000"/>
                </a:solidFill>
              </a:rPr>
              <a:t>Wherever you are, download SunSketcher 2024, an app developed by NASA to allow observers in the path of totality to capture images at varying angles and contribute to NASA’s heliophysics research.</a:t>
            </a:r>
          </a:p>
          <a:p>
            <a:endParaRPr lang="en-US" dirty="0"/>
          </a:p>
        </p:txBody>
      </p:sp>
      <p:sp>
        <p:nvSpPr>
          <p:cNvPr id="5" name="Title 4">
            <a:extLst>
              <a:ext uri="{FF2B5EF4-FFF2-40B4-BE49-F238E27FC236}">
                <a16:creationId xmlns:a16="http://schemas.microsoft.com/office/drawing/2014/main" id="{B93FA987-0A41-827C-E368-0784AA552D41}"/>
              </a:ext>
            </a:extLst>
          </p:cNvPr>
          <p:cNvSpPr>
            <a:spLocks noGrp="1"/>
          </p:cNvSpPr>
          <p:nvPr>
            <p:ph type="title"/>
          </p:nvPr>
        </p:nvSpPr>
        <p:spPr>
          <a:xfrm>
            <a:off x="728870" y="1929857"/>
            <a:ext cx="11062411" cy="1027961"/>
          </a:xfrm>
        </p:spPr>
        <p:txBody>
          <a:bodyPr>
            <a:normAutofit fontScale="90000"/>
          </a:bodyPr>
          <a:lstStyle/>
          <a:p>
            <a:r>
              <a:rPr lang="en-US" sz="4000" dirty="0">
                <a:solidFill>
                  <a:srgbClr val="00B0F0"/>
                </a:solidFill>
              </a:rPr>
              <a:t>“Events to Shake, or Gently Rattle, the World in 2024”</a:t>
            </a:r>
            <a:endParaRPr lang="en-US" sz="4000" dirty="0"/>
          </a:p>
        </p:txBody>
      </p:sp>
      <p:pic>
        <p:nvPicPr>
          <p:cNvPr id="1030" name="Picture 6" descr="Tyler Rollins Fine Art - nytimes-banner">
            <a:extLst>
              <a:ext uri="{FF2B5EF4-FFF2-40B4-BE49-F238E27FC236}">
                <a16:creationId xmlns:a16="http://schemas.microsoft.com/office/drawing/2014/main" id="{C11C7AA5-E387-76C4-D53D-4F13ABCE0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468" y="267885"/>
            <a:ext cx="5250180" cy="15120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943E7F6-1CE0-7B08-9519-8F0B893CB5AE}"/>
              </a:ext>
            </a:extLst>
          </p:cNvPr>
          <p:cNvSpPr txBox="1"/>
          <p:nvPr/>
        </p:nvSpPr>
        <p:spPr>
          <a:xfrm>
            <a:off x="6723408" y="731743"/>
            <a:ext cx="4002984" cy="584775"/>
          </a:xfrm>
          <a:prstGeom prst="rect">
            <a:avLst/>
          </a:prstGeom>
          <a:noFill/>
        </p:spPr>
        <p:txBody>
          <a:bodyPr wrap="square" rtlCol="0">
            <a:spAutoFit/>
          </a:bodyPr>
          <a:lstStyle/>
          <a:p>
            <a:r>
              <a:rPr lang="en-US" sz="3200" dirty="0"/>
              <a:t>December 8, 2023</a:t>
            </a:r>
          </a:p>
        </p:txBody>
      </p:sp>
      <p:pic>
        <p:nvPicPr>
          <p:cNvPr id="2" name="Picture 1" descr="SunSketcher Logo">
            <a:extLst>
              <a:ext uri="{FF2B5EF4-FFF2-40B4-BE49-F238E27FC236}">
                <a16:creationId xmlns:a16="http://schemas.microsoft.com/office/drawing/2014/main" id="{49B4305C-05FB-35A5-CE9A-8F37F484EA5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609640" y="5689143"/>
            <a:ext cx="3662314" cy="786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Repository — New York Space Grant Consortium">
            <a:extLst>
              <a:ext uri="{FF2B5EF4-FFF2-40B4-BE49-F238E27FC236}">
                <a16:creationId xmlns:a16="http://schemas.microsoft.com/office/drawing/2014/main" id="{4F9596B1-21E9-2385-E1AB-CB6EE0F14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36" y="5439619"/>
            <a:ext cx="1366242" cy="1285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Western Kentucky University">
            <a:extLst>
              <a:ext uri="{FF2B5EF4-FFF2-40B4-BE49-F238E27FC236}">
                <a16:creationId xmlns:a16="http://schemas.microsoft.com/office/drawing/2014/main" id="{9FB4A3B3-195E-1087-2DE4-C3238D87FD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7575" y="5645049"/>
            <a:ext cx="2590896" cy="83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5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D420-53FE-2237-D468-5C43FD3E24CC}"/>
              </a:ext>
            </a:extLst>
          </p:cNvPr>
          <p:cNvSpPr>
            <a:spLocks noGrp="1"/>
          </p:cNvSpPr>
          <p:nvPr>
            <p:ph type="title"/>
          </p:nvPr>
        </p:nvSpPr>
        <p:spPr>
          <a:xfrm>
            <a:off x="493144" y="779192"/>
            <a:ext cx="10515600" cy="1325563"/>
          </a:xfrm>
        </p:spPr>
        <p:txBody>
          <a:bodyPr>
            <a:normAutofit fontScale="90000"/>
          </a:bodyPr>
          <a:lstStyle/>
          <a:p>
            <a:r>
              <a:rPr lang="en-US" u="sng" dirty="0"/>
              <a:t>Science Goal</a:t>
            </a:r>
            <a:r>
              <a:rPr lang="en-US" dirty="0"/>
              <a:t>: Measure the Shape of the Sun to High Precision</a:t>
            </a:r>
            <a:br>
              <a:rPr lang="en-US" dirty="0"/>
            </a:br>
            <a:br>
              <a:rPr lang="en-US" dirty="0"/>
            </a:br>
            <a:r>
              <a:rPr lang="en-US" dirty="0"/>
              <a:t>Why should the Sun </a:t>
            </a:r>
            <a:r>
              <a:rPr lang="en-US" i="1" dirty="0"/>
              <a:t>not</a:t>
            </a:r>
            <a:r>
              <a:rPr lang="en-US" dirty="0"/>
              <a:t> be circular?</a:t>
            </a:r>
          </a:p>
        </p:txBody>
      </p:sp>
      <p:sp>
        <p:nvSpPr>
          <p:cNvPr id="3" name="Content Placeholder 2">
            <a:extLst>
              <a:ext uri="{FF2B5EF4-FFF2-40B4-BE49-F238E27FC236}">
                <a16:creationId xmlns:a16="http://schemas.microsoft.com/office/drawing/2014/main" id="{2C21A102-7435-B922-6E32-F2238993A331}"/>
              </a:ext>
            </a:extLst>
          </p:cNvPr>
          <p:cNvSpPr>
            <a:spLocks noGrp="1"/>
          </p:cNvSpPr>
          <p:nvPr>
            <p:ph idx="1"/>
          </p:nvPr>
        </p:nvSpPr>
        <p:spPr>
          <a:xfrm>
            <a:off x="838200" y="2800410"/>
            <a:ext cx="10515600" cy="4351338"/>
          </a:xfrm>
        </p:spPr>
        <p:txBody>
          <a:bodyPr/>
          <a:lstStyle/>
          <a:p>
            <a:pPr marL="971550" lvl="1" indent="-514350">
              <a:buAutoNum type="arabicParenR"/>
            </a:pPr>
            <a:r>
              <a:rPr lang="en-US" sz="3200" dirty="0"/>
              <a:t>Rotation</a:t>
            </a:r>
          </a:p>
          <a:p>
            <a:pPr marL="971550" lvl="1" indent="-514350">
              <a:buAutoNum type="arabicParenR"/>
            </a:pPr>
            <a:r>
              <a:rPr lang="en-US" sz="3200" dirty="0"/>
              <a:t>Pulsation</a:t>
            </a:r>
          </a:p>
          <a:p>
            <a:pPr marL="971550" lvl="1" indent="-514350">
              <a:buAutoNum type="arabicParenR"/>
            </a:pPr>
            <a:r>
              <a:rPr lang="en-US" sz="3200" dirty="0"/>
              <a:t>Convection</a:t>
            </a:r>
          </a:p>
          <a:p>
            <a:pPr marL="971550" lvl="1" indent="-514350">
              <a:buAutoNum type="arabicParenR"/>
            </a:pPr>
            <a:r>
              <a:rPr lang="en-US" sz="3200" dirty="0"/>
              <a:t>Magnetic fields (solar cycle variation)</a:t>
            </a:r>
          </a:p>
          <a:p>
            <a:pPr marL="0" indent="0">
              <a:buNone/>
            </a:pPr>
            <a:endParaRPr lang="en-US" dirty="0"/>
          </a:p>
          <a:p>
            <a:pPr marL="0" indent="0">
              <a:buNone/>
            </a:pPr>
            <a:r>
              <a:rPr lang="en-US" dirty="0"/>
              <a:t>The solar surface reflects internal processes, which we otherwise know about via neutrinos, helioseismology, and theory.</a:t>
            </a:r>
          </a:p>
        </p:txBody>
      </p:sp>
      <p:sp>
        <p:nvSpPr>
          <p:cNvPr id="4" name="Footer Placeholder 3">
            <a:extLst>
              <a:ext uri="{FF2B5EF4-FFF2-40B4-BE49-F238E27FC236}">
                <a16:creationId xmlns:a16="http://schemas.microsoft.com/office/drawing/2014/main" id="{C4254B1D-B6AE-0D40-7FED-BCEFEBE7867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9957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D420-53FE-2237-D468-5C43FD3E24CC}"/>
              </a:ext>
            </a:extLst>
          </p:cNvPr>
          <p:cNvSpPr>
            <a:spLocks noGrp="1"/>
          </p:cNvSpPr>
          <p:nvPr>
            <p:ph type="title"/>
          </p:nvPr>
        </p:nvSpPr>
        <p:spPr>
          <a:xfrm>
            <a:off x="493144" y="779192"/>
            <a:ext cx="10515600" cy="1325563"/>
          </a:xfrm>
        </p:spPr>
        <p:txBody>
          <a:bodyPr>
            <a:normAutofit fontScale="90000"/>
          </a:bodyPr>
          <a:lstStyle/>
          <a:p>
            <a:r>
              <a:rPr lang="en-US" dirty="0"/>
              <a:t>Method: Baily’s Beads Timing</a:t>
            </a:r>
            <a:br>
              <a:rPr lang="en-US" dirty="0"/>
            </a:br>
            <a:br>
              <a:rPr lang="en-US" dirty="0"/>
            </a:br>
            <a:r>
              <a:rPr lang="en-US" dirty="0"/>
              <a:t>Light shining through lunar valleys</a:t>
            </a:r>
          </a:p>
        </p:txBody>
      </p:sp>
      <p:sp>
        <p:nvSpPr>
          <p:cNvPr id="3" name="Content Placeholder 2">
            <a:extLst>
              <a:ext uri="{FF2B5EF4-FFF2-40B4-BE49-F238E27FC236}">
                <a16:creationId xmlns:a16="http://schemas.microsoft.com/office/drawing/2014/main" id="{2C21A102-7435-B922-6E32-F2238993A331}"/>
              </a:ext>
            </a:extLst>
          </p:cNvPr>
          <p:cNvSpPr>
            <a:spLocks noGrp="1"/>
          </p:cNvSpPr>
          <p:nvPr>
            <p:ph idx="1"/>
          </p:nvPr>
        </p:nvSpPr>
        <p:spPr>
          <a:xfrm>
            <a:off x="578318" y="2370137"/>
            <a:ext cx="10515600" cy="4351338"/>
          </a:xfrm>
        </p:spPr>
        <p:txBody>
          <a:bodyPr>
            <a:normAutofit/>
          </a:bodyPr>
          <a:lstStyle/>
          <a:p>
            <a:pPr lvl="1"/>
            <a:r>
              <a:rPr lang="en-US" dirty="0"/>
              <a:t>Moon moves at ~1000 m s</a:t>
            </a:r>
            <a:r>
              <a:rPr lang="en-US" baseline="30000" dirty="0"/>
              <a:t>-1</a:t>
            </a:r>
          </a:p>
          <a:p>
            <a:pPr lvl="1"/>
            <a:r>
              <a:rPr lang="en-US" dirty="0"/>
              <a:t>1 </a:t>
            </a:r>
            <a:r>
              <a:rPr lang="en-US" dirty="0" err="1"/>
              <a:t>ms</a:t>
            </a:r>
            <a:r>
              <a:rPr lang="en-US" dirty="0"/>
              <a:t> = 1 m on Moon</a:t>
            </a:r>
          </a:p>
          <a:p>
            <a:pPr lvl="1"/>
            <a:r>
              <a:rPr lang="en-US" dirty="0"/>
              <a:t>1 m on Moon = 400 m on Sun</a:t>
            </a:r>
          </a:p>
          <a:p>
            <a:pPr marL="0" indent="0">
              <a:buNone/>
            </a:pPr>
            <a:r>
              <a:rPr lang="en-US" dirty="0"/>
              <a:t>Accuracy limiting factors:</a:t>
            </a:r>
          </a:p>
          <a:p>
            <a:pPr lvl="1"/>
            <a:r>
              <a:rPr lang="en-US" dirty="0"/>
              <a:t>Shape of Lunar Limb (~5 m; LOLA)</a:t>
            </a:r>
          </a:p>
          <a:p>
            <a:pPr lvl="1"/>
            <a:r>
              <a:rPr lang="en-US" dirty="0"/>
              <a:t>GPS Location of Phone (~10 m)</a:t>
            </a:r>
          </a:p>
          <a:p>
            <a:pPr lvl="1"/>
            <a:endParaRPr lang="en-US" dirty="0"/>
          </a:p>
          <a:p>
            <a:pPr marL="0" indent="0">
              <a:buNone/>
            </a:pPr>
            <a:r>
              <a:rPr lang="en-US" dirty="0"/>
              <a:t>10 m = 10 </a:t>
            </a:r>
            <a:r>
              <a:rPr lang="en-US" dirty="0" err="1"/>
              <a:t>ms</a:t>
            </a:r>
            <a:r>
              <a:rPr lang="en-US" dirty="0"/>
              <a:t> of shadow travel = 10 m on moon =  </a:t>
            </a:r>
            <a:r>
              <a:rPr lang="en-US" u="sng" dirty="0"/>
              <a:t>4 km on Sun </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C4254B1D-B6AE-0D40-7FED-BCEFEBE7867E}"/>
              </a:ext>
            </a:extLst>
          </p:cNvPr>
          <p:cNvSpPr>
            <a:spLocks noGrp="1"/>
          </p:cNvSpPr>
          <p:nvPr>
            <p:ph type="ftr" sz="quarter" idx="11"/>
          </p:nvPr>
        </p:nvSpPr>
        <p:spPr/>
        <p:txBody>
          <a:bodyPr/>
          <a:lstStyle/>
          <a:p>
            <a:endParaRPr lang="en-US" dirty="0"/>
          </a:p>
        </p:txBody>
      </p:sp>
      <p:pic>
        <p:nvPicPr>
          <p:cNvPr id="1032" name="Picture 8" descr="undefined">
            <a:extLst>
              <a:ext uri="{FF2B5EF4-FFF2-40B4-BE49-F238E27FC236}">
                <a16:creationId xmlns:a16="http://schemas.microsoft.com/office/drawing/2014/main" id="{F3B971F6-D783-C87D-9F95-60B11C88E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828" y="0"/>
            <a:ext cx="4464172" cy="51468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fined">
            <a:extLst>
              <a:ext uri="{FF2B5EF4-FFF2-40B4-BE49-F238E27FC236}">
                <a16:creationId xmlns:a16="http://schemas.microsoft.com/office/drawing/2014/main" id="{00E3F767-B901-4D0D-63BB-5FCFD48A9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3145" y="368342"/>
            <a:ext cx="1296522" cy="173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76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65CB-5FA1-8898-5E3A-2A976E48BED8}"/>
              </a:ext>
            </a:extLst>
          </p:cNvPr>
          <p:cNvSpPr>
            <a:spLocks noGrp="1"/>
          </p:cNvSpPr>
          <p:nvPr>
            <p:ph type="title"/>
          </p:nvPr>
        </p:nvSpPr>
        <p:spPr/>
        <p:txBody>
          <a:bodyPr>
            <a:normAutofit/>
          </a:bodyPr>
          <a:lstStyle/>
          <a:p>
            <a:r>
              <a:rPr lang="en-US" dirty="0"/>
              <a:t>LOLA: The Lunar Orbiter Laser Altimeter</a:t>
            </a:r>
          </a:p>
        </p:txBody>
      </p:sp>
      <p:sp>
        <p:nvSpPr>
          <p:cNvPr id="3" name="Footer Placeholder 2">
            <a:extLst>
              <a:ext uri="{FF2B5EF4-FFF2-40B4-BE49-F238E27FC236}">
                <a16:creationId xmlns:a16="http://schemas.microsoft.com/office/drawing/2014/main" id="{54C7C756-76FA-D188-DDDA-C1A0333B3C35}"/>
              </a:ext>
            </a:extLst>
          </p:cNvPr>
          <p:cNvSpPr>
            <a:spLocks noGrp="1"/>
          </p:cNvSpPr>
          <p:nvPr>
            <p:ph type="ftr" sz="quarter" idx="11"/>
          </p:nvPr>
        </p:nvSpPr>
        <p:spPr/>
        <p:txBody>
          <a:bodyPr/>
          <a:lstStyle/>
          <a:p>
            <a:endParaRPr lang="en-US" dirty="0"/>
          </a:p>
        </p:txBody>
      </p:sp>
      <p:pic>
        <p:nvPicPr>
          <p:cNvPr id="4" name="Picture 3">
            <a:extLst>
              <a:ext uri="{FF2B5EF4-FFF2-40B4-BE49-F238E27FC236}">
                <a16:creationId xmlns:a16="http://schemas.microsoft.com/office/drawing/2014/main" id="{8EF5B7DD-7DA6-D9F8-5C69-5173CFB395E2}"/>
              </a:ext>
            </a:extLst>
          </p:cNvPr>
          <p:cNvPicPr>
            <a:picLocks noChangeAspect="1"/>
          </p:cNvPicPr>
          <p:nvPr/>
        </p:nvPicPr>
        <p:blipFill>
          <a:blip r:embed="rId2"/>
          <a:stretch>
            <a:fillRect/>
          </a:stretch>
        </p:blipFill>
        <p:spPr>
          <a:xfrm>
            <a:off x="2061574" y="1690688"/>
            <a:ext cx="3954052" cy="2501900"/>
          </a:xfrm>
          <a:prstGeom prst="rect">
            <a:avLst/>
          </a:prstGeom>
          <a:ln>
            <a:solidFill>
              <a:schemeClr val="tx1"/>
            </a:solidFill>
          </a:ln>
        </p:spPr>
      </p:pic>
      <p:sp>
        <p:nvSpPr>
          <p:cNvPr id="5" name="TextBox 4">
            <a:extLst>
              <a:ext uri="{FF2B5EF4-FFF2-40B4-BE49-F238E27FC236}">
                <a16:creationId xmlns:a16="http://schemas.microsoft.com/office/drawing/2014/main" id="{14E71FF9-80B9-99E3-1F99-F396F3AEF0B5}"/>
              </a:ext>
            </a:extLst>
          </p:cNvPr>
          <p:cNvSpPr txBox="1"/>
          <p:nvPr/>
        </p:nvSpPr>
        <p:spPr>
          <a:xfrm>
            <a:off x="2327464" y="4489639"/>
            <a:ext cx="7192675" cy="1569660"/>
          </a:xfrm>
          <a:prstGeom prst="rect">
            <a:avLst/>
          </a:prstGeom>
          <a:noFill/>
        </p:spPr>
        <p:txBody>
          <a:bodyPr wrap="none" rtlCol="0">
            <a:spAutoFit/>
          </a:bodyPr>
          <a:lstStyle/>
          <a:p>
            <a:r>
              <a:rPr lang="en-US" sz="2400" dirty="0"/>
              <a:t>• In lunar polar orbit, 50 km </a:t>
            </a:r>
            <a:r>
              <a:rPr lang="en-US" sz="2400" dirty="0" err="1"/>
              <a:t>altititude</a:t>
            </a:r>
            <a:r>
              <a:rPr lang="en-US" sz="2400" dirty="0"/>
              <a:t>, LOLA “pings”</a:t>
            </a:r>
          </a:p>
          <a:p>
            <a:r>
              <a:rPr lang="en-US" sz="2400" dirty="0"/>
              <a:t>the surface and develops a 3D map with 5 m precision</a:t>
            </a:r>
          </a:p>
          <a:p>
            <a:endParaRPr lang="en-US" sz="2400" dirty="0"/>
          </a:p>
          <a:p>
            <a:r>
              <a:rPr lang="en-US" sz="2400" dirty="0"/>
              <a:t>• LOLA contains a diffractive optic that forms five beams</a:t>
            </a:r>
          </a:p>
        </p:txBody>
      </p:sp>
      <p:pic>
        <p:nvPicPr>
          <p:cNvPr id="7" name="Picture 6">
            <a:extLst>
              <a:ext uri="{FF2B5EF4-FFF2-40B4-BE49-F238E27FC236}">
                <a16:creationId xmlns:a16="http://schemas.microsoft.com/office/drawing/2014/main" id="{A7979BF6-5873-8213-3A32-179DA5F94272}"/>
              </a:ext>
            </a:extLst>
          </p:cNvPr>
          <p:cNvPicPr>
            <a:picLocks noChangeAspect="1"/>
          </p:cNvPicPr>
          <p:nvPr/>
        </p:nvPicPr>
        <p:blipFill>
          <a:blip r:embed="rId3"/>
          <a:stretch>
            <a:fillRect/>
          </a:stretch>
        </p:blipFill>
        <p:spPr>
          <a:xfrm>
            <a:off x="6543137" y="1667995"/>
            <a:ext cx="3378499" cy="2524593"/>
          </a:xfrm>
          <a:prstGeom prst="rect">
            <a:avLst/>
          </a:prstGeom>
        </p:spPr>
      </p:pic>
    </p:spTree>
    <p:extLst>
      <p:ext uri="{BB962C8B-B14F-4D97-AF65-F5344CB8AC3E}">
        <p14:creationId xmlns:p14="http://schemas.microsoft.com/office/powerpoint/2010/main" val="358881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D420-53FE-2237-D468-5C43FD3E24CC}"/>
              </a:ext>
            </a:extLst>
          </p:cNvPr>
          <p:cNvSpPr>
            <a:spLocks noGrp="1"/>
          </p:cNvSpPr>
          <p:nvPr>
            <p:ph type="title"/>
          </p:nvPr>
        </p:nvSpPr>
        <p:spPr>
          <a:xfrm>
            <a:off x="493144" y="779192"/>
            <a:ext cx="10515600" cy="1325563"/>
          </a:xfrm>
        </p:spPr>
        <p:txBody>
          <a:bodyPr>
            <a:normAutofit fontScale="90000"/>
          </a:bodyPr>
          <a:lstStyle/>
          <a:p>
            <a:r>
              <a:rPr lang="en-US" u="sng" dirty="0"/>
              <a:t>Citizen Science Goal</a:t>
            </a:r>
            <a:r>
              <a:rPr lang="en-US" dirty="0"/>
              <a:t>: Involve as many people as possible in making the Baily’s Beads timing measurements</a:t>
            </a:r>
          </a:p>
        </p:txBody>
      </p:sp>
      <p:sp>
        <p:nvSpPr>
          <p:cNvPr id="3" name="Content Placeholder 2">
            <a:extLst>
              <a:ext uri="{FF2B5EF4-FFF2-40B4-BE49-F238E27FC236}">
                <a16:creationId xmlns:a16="http://schemas.microsoft.com/office/drawing/2014/main" id="{2C21A102-7435-B922-6E32-F2238993A331}"/>
              </a:ext>
            </a:extLst>
          </p:cNvPr>
          <p:cNvSpPr>
            <a:spLocks noGrp="1"/>
          </p:cNvSpPr>
          <p:nvPr>
            <p:ph idx="1"/>
          </p:nvPr>
        </p:nvSpPr>
        <p:spPr>
          <a:xfrm>
            <a:off x="769189" y="2577577"/>
            <a:ext cx="10515600" cy="4351338"/>
          </a:xfrm>
        </p:spPr>
        <p:txBody>
          <a:bodyPr>
            <a:normAutofit lnSpcReduction="10000"/>
          </a:bodyPr>
          <a:lstStyle/>
          <a:p>
            <a:pPr marL="971550" lvl="1" indent="-514350">
              <a:buAutoNum type="arabicParenR"/>
            </a:pPr>
            <a:r>
              <a:rPr lang="en-US" sz="2800" dirty="0"/>
              <a:t>Easy to use smartphone app</a:t>
            </a:r>
          </a:p>
          <a:p>
            <a:pPr marL="971550" lvl="1" indent="-514350">
              <a:buAutoNum type="arabicParenR"/>
            </a:pPr>
            <a:endParaRPr lang="en-US" sz="2800" dirty="0"/>
          </a:p>
          <a:p>
            <a:pPr marL="971550" lvl="1" indent="-514350">
              <a:buAutoNum type="arabicParenR"/>
            </a:pPr>
            <a:r>
              <a:rPr lang="en-US" sz="2800" dirty="0"/>
              <a:t>Publicity!!!</a:t>
            </a:r>
          </a:p>
          <a:p>
            <a:pPr marL="0" indent="0">
              <a:buNone/>
            </a:pPr>
            <a:endParaRPr lang="en-US" dirty="0"/>
          </a:p>
          <a:p>
            <a:pPr marL="0" indent="0">
              <a:buNone/>
            </a:pPr>
            <a:r>
              <a:rPr lang="en-US" dirty="0"/>
              <a:t>Immense thanks to</a:t>
            </a:r>
          </a:p>
          <a:p>
            <a:r>
              <a:rPr lang="en-US" dirty="0"/>
              <a:t>the NASA Citizen Science and Education folks</a:t>
            </a:r>
          </a:p>
          <a:p>
            <a:r>
              <a:rPr lang="en-US" dirty="0"/>
              <a:t>SciStarter</a:t>
            </a:r>
          </a:p>
          <a:p>
            <a:r>
              <a:rPr lang="en-US" dirty="0"/>
              <a:t>Local Media</a:t>
            </a:r>
          </a:p>
          <a:p>
            <a:r>
              <a:rPr lang="en-US" dirty="0"/>
              <a:t>……..</a:t>
            </a:r>
          </a:p>
        </p:txBody>
      </p:sp>
      <p:sp>
        <p:nvSpPr>
          <p:cNvPr id="4" name="Footer Placeholder 3">
            <a:extLst>
              <a:ext uri="{FF2B5EF4-FFF2-40B4-BE49-F238E27FC236}">
                <a16:creationId xmlns:a16="http://schemas.microsoft.com/office/drawing/2014/main" id="{C4254B1D-B6AE-0D40-7FED-BCEFEBE7867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934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7E858-324A-90B8-83A4-ABA2A13DD5E9}"/>
              </a:ext>
            </a:extLst>
          </p:cNvPr>
          <p:cNvSpPr>
            <a:spLocks noGrp="1"/>
          </p:cNvSpPr>
          <p:nvPr>
            <p:ph idx="1"/>
          </p:nvPr>
        </p:nvSpPr>
        <p:spPr>
          <a:xfrm>
            <a:off x="295275" y="1806575"/>
            <a:ext cx="8886825" cy="4351338"/>
          </a:xfrm>
        </p:spPr>
        <p:txBody>
          <a:bodyPr>
            <a:normAutofit lnSpcReduction="10000"/>
          </a:bodyPr>
          <a:lstStyle/>
          <a:p>
            <a:r>
              <a:rPr lang="en-US" sz="2000" dirty="0"/>
              <a:t>Funded by NASA Heliophysics Innovation in Technology &amp; Science (HITS) program</a:t>
            </a:r>
          </a:p>
          <a:p>
            <a:r>
              <a:rPr lang="en-US" sz="2000" dirty="0"/>
              <a:t>A smartphone app for both iOS (Apple) and Android devices</a:t>
            </a:r>
          </a:p>
          <a:p>
            <a:r>
              <a:rPr lang="en-US" sz="2000" dirty="0"/>
              <a:t>Uses GPS location of phone to calculate times of second (C2) and third (C3)  contacts</a:t>
            </a:r>
          </a:p>
          <a:p>
            <a:r>
              <a:rPr lang="en-US" sz="2000" dirty="0"/>
              <a:t>Sequence of 50 images taken at C2 and C3, </a:t>
            </a:r>
            <a:r>
              <a:rPr lang="en-US" sz="2000" b="1" u="sng" dirty="0"/>
              <a:t>cadence</a:t>
            </a:r>
            <a:r>
              <a:rPr lang="en-US" sz="2000" dirty="0"/>
              <a:t> from 2 s down to 0.5 s</a:t>
            </a:r>
          </a:p>
          <a:p>
            <a:r>
              <a:rPr lang="en-US" sz="2000" b="1" u="sng" dirty="0"/>
              <a:t>Timing</a:t>
            </a:r>
            <a:r>
              <a:rPr lang="en-US" sz="2000" dirty="0"/>
              <a:t> of images recorded to accuracy of 1 </a:t>
            </a:r>
            <a:r>
              <a:rPr lang="en-US" sz="2000" dirty="0" err="1"/>
              <a:t>ms</a:t>
            </a:r>
            <a:endParaRPr lang="en-US" sz="2000" dirty="0"/>
          </a:p>
          <a:p>
            <a:r>
              <a:rPr lang="en-US" sz="2000" b="1" dirty="0">
                <a:solidFill>
                  <a:srgbClr val="FF0000"/>
                </a:solidFill>
              </a:rPr>
              <a:t>Image times adjusted by a random “jitter” of +/- 0.25 s, so that information from phones at same location can be “inter-woven” to create a higher cadence</a:t>
            </a:r>
          </a:p>
          <a:p>
            <a:r>
              <a:rPr lang="en-US" sz="2000" dirty="0"/>
              <a:t>One image taken at mid-totality – used to identify location of Sun in FOV and determine a “cropping box”, allowing for diurnal drift; applied to all 101 images</a:t>
            </a:r>
          </a:p>
          <a:p>
            <a:r>
              <a:rPr lang="en-US" sz="2000" dirty="0"/>
              <a:t>Images presented to user with request to allow upload to server at WKU</a:t>
            </a:r>
          </a:p>
          <a:p>
            <a:r>
              <a:rPr lang="en-US" sz="2000" u="sng" dirty="0"/>
              <a:t>No</a:t>
            </a:r>
            <a:r>
              <a:rPr lang="en-US" sz="2000" dirty="0"/>
              <a:t> PII collected!</a:t>
            </a:r>
          </a:p>
        </p:txBody>
      </p:sp>
      <p:pic>
        <p:nvPicPr>
          <p:cNvPr id="3076" name="Picture 4" descr="SunSketcher Logo">
            <a:extLst>
              <a:ext uri="{FF2B5EF4-FFF2-40B4-BE49-F238E27FC236}">
                <a16:creationId xmlns:a16="http://schemas.microsoft.com/office/drawing/2014/main" id="{E28B1918-BC1B-9384-E89E-78F76F3ECF0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33424" y="533703"/>
            <a:ext cx="4600575" cy="9884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 shot of a cell phone&#10;&#10;Description automatically generated">
            <a:extLst>
              <a:ext uri="{FF2B5EF4-FFF2-40B4-BE49-F238E27FC236}">
                <a16:creationId xmlns:a16="http://schemas.microsoft.com/office/drawing/2014/main" id="{4A691FC7-1D75-B515-7930-D9312097C6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5450" y="1172817"/>
            <a:ext cx="2788121" cy="5101699"/>
          </a:xfrm>
          <a:prstGeom prst="rect">
            <a:avLst/>
          </a:prstGeom>
          <a:noFill/>
          <a:ln>
            <a:noFill/>
          </a:ln>
        </p:spPr>
      </p:pic>
    </p:spTree>
    <p:extLst>
      <p:ext uri="{BB962C8B-B14F-4D97-AF65-F5344CB8AC3E}">
        <p14:creationId xmlns:p14="http://schemas.microsoft.com/office/powerpoint/2010/main" val="127217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31855A3-CDC0-3055-1057-F27F9C5AFD8E}"/>
              </a:ext>
            </a:extLst>
          </p:cNvPr>
          <p:cNvPicPr>
            <a:picLocks noGrp="1" noChangeAspect="1"/>
          </p:cNvPicPr>
          <p:nvPr>
            <p:ph idx="1"/>
          </p:nvPr>
        </p:nvPicPr>
        <p:blipFill>
          <a:blip r:embed="rId2"/>
          <a:stretch>
            <a:fillRect/>
          </a:stretch>
        </p:blipFill>
        <p:spPr>
          <a:xfrm>
            <a:off x="838200" y="529396"/>
            <a:ext cx="10601741" cy="5963479"/>
          </a:xfrm>
        </p:spPr>
      </p:pic>
      <p:sp>
        <p:nvSpPr>
          <p:cNvPr id="6" name="Oval 5">
            <a:extLst>
              <a:ext uri="{FF2B5EF4-FFF2-40B4-BE49-F238E27FC236}">
                <a16:creationId xmlns:a16="http://schemas.microsoft.com/office/drawing/2014/main" id="{307EBC45-20E9-56E3-D6B4-12B01B0A621C}"/>
              </a:ext>
            </a:extLst>
          </p:cNvPr>
          <p:cNvSpPr/>
          <p:nvPr/>
        </p:nvSpPr>
        <p:spPr>
          <a:xfrm>
            <a:off x="6887817" y="2643809"/>
            <a:ext cx="347870" cy="35780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05A4F493-43B9-9ACB-7571-FAC53B81A9B7}"/>
              </a:ext>
            </a:extLst>
          </p:cNvPr>
          <p:cNvSpPr/>
          <p:nvPr/>
        </p:nvSpPr>
        <p:spPr>
          <a:xfrm>
            <a:off x="952500" y="5943600"/>
            <a:ext cx="2409825" cy="20002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3" descr="A group of people standing in front of a stone structure&#10;&#10;Description automatically generated">
            <a:extLst>
              <a:ext uri="{FF2B5EF4-FFF2-40B4-BE49-F238E27FC236}">
                <a16:creationId xmlns:a16="http://schemas.microsoft.com/office/drawing/2014/main" id="{9214F2B6-F402-48B8-5D4D-D1DCA24C2C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618" y="1502218"/>
            <a:ext cx="3055678" cy="2039028"/>
          </a:xfrm>
          <a:prstGeom prst="rect">
            <a:avLst/>
          </a:prstGeom>
          <a:noFill/>
          <a:ln>
            <a:noFill/>
          </a:ln>
        </p:spPr>
      </p:pic>
      <p:pic>
        <p:nvPicPr>
          <p:cNvPr id="4" name="Picture 3" descr="A graph of a graph showing a number of degrees&#10;&#10;Description automatically generated">
            <a:extLst>
              <a:ext uri="{FF2B5EF4-FFF2-40B4-BE49-F238E27FC236}">
                <a16:creationId xmlns:a16="http://schemas.microsoft.com/office/drawing/2014/main" id="{D8E2C38B-6D3A-A117-79C6-AA8C7292A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8861" y="3200400"/>
            <a:ext cx="4075864" cy="2814637"/>
          </a:xfrm>
          <a:prstGeom prst="rect">
            <a:avLst/>
          </a:prstGeom>
        </p:spPr>
      </p:pic>
    </p:spTree>
    <p:extLst>
      <p:ext uri="{BB962C8B-B14F-4D97-AF65-F5344CB8AC3E}">
        <p14:creationId xmlns:p14="http://schemas.microsoft.com/office/powerpoint/2010/main" val="17045696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32800</TotalTime>
  <Words>1035</Words>
  <Application>Microsoft Macintosh PowerPoint</Application>
  <PresentationFormat>Widescreen</PresentationFormat>
  <Paragraphs>132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Microsoft YaHei</vt:lpstr>
      <vt:lpstr>Aptos</vt:lpstr>
      <vt:lpstr>Arial</vt:lpstr>
      <vt:lpstr>Arial Nova Cond Light</vt:lpstr>
      <vt:lpstr>Calibri</vt:lpstr>
      <vt:lpstr>Calibri Light</vt:lpstr>
      <vt:lpstr>Eras Bold ITC</vt:lpstr>
      <vt:lpstr>Wingdings</vt:lpstr>
      <vt:lpstr>Office Theme</vt:lpstr>
      <vt:lpstr>   The SunSketcher Project  Gordon Emslie  on behalf of the SunSketcher Team    NASA Heliophysics Division November 20, 2024 </vt:lpstr>
      <vt:lpstr>“Events to Shake, or Gently Rattle, the World in 2024”</vt:lpstr>
      <vt:lpstr>“Events to Shake, or Gently Rattle, the World in 2024”</vt:lpstr>
      <vt:lpstr>Science Goal: Measure the Shape of the Sun to High Precision  Why should the Sun not be circular?</vt:lpstr>
      <vt:lpstr>Method: Baily’s Beads Timing  Light shining through lunar valleys</vt:lpstr>
      <vt:lpstr>LOLA: The Lunar Orbiter Laser Altimeter</vt:lpstr>
      <vt:lpstr>Citizen Science Goal: Involve as many people as possible in making the Baily’s Beads timing measurements</vt:lpstr>
      <vt:lpstr>PowerPoint Presentation</vt:lpstr>
      <vt:lpstr>PowerPoint Presentation</vt:lpstr>
      <vt:lpstr>April 8, 2024</vt:lpstr>
      <vt:lpstr>Citizen Science!</vt:lpstr>
      <vt:lpstr>Raw SunSketcher Uploaded Image Sequence</vt:lpstr>
      <vt:lpstr>Light curve (one device)</vt:lpstr>
      <vt:lpstr>Modeling Bead Formation</vt:lpstr>
      <vt:lpstr>Baily’s Bead Locations 2024</vt:lpstr>
      <vt:lpstr>Preliminary Analysis</vt:lpstr>
      <vt:lpstr>PowerPoint Presentation</vt:lpstr>
      <vt:lpstr>Lunar valley shapes</vt:lpstr>
      <vt:lpstr>Disappearing Bead Intensity Profile</vt:lpstr>
      <vt:lpstr>The Indianapolis Speedway Beads</vt:lpstr>
      <vt:lpstr>Analysis Procedure</vt:lpstr>
      <vt:lpstr>Identifying the Time of Bead Disappearance</vt:lpstr>
      <vt:lpstr>2026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Emslie, Gordon</dc:creator>
  <cp:lastModifiedBy>Hudson, Hugh</cp:lastModifiedBy>
  <cp:revision>83</cp:revision>
  <dcterms:created xsi:type="dcterms:W3CDTF">2023-10-26T19:58:27Z</dcterms:created>
  <dcterms:modified xsi:type="dcterms:W3CDTF">2024-11-22T11:16:31Z</dcterms:modified>
</cp:coreProperties>
</file>