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61" r:id="rId3"/>
    <p:sldId id="381" r:id="rId4"/>
    <p:sldId id="382" r:id="rId5"/>
    <p:sldId id="383" r:id="rId6"/>
    <p:sldId id="380" r:id="rId7"/>
    <p:sldId id="353" r:id="rId8"/>
    <p:sldId id="347" r:id="rId9"/>
    <p:sldId id="352" r:id="rId10"/>
    <p:sldId id="384" r:id="rId11"/>
    <p:sldId id="379" r:id="rId12"/>
    <p:sldId id="358" r:id="rId13"/>
    <p:sldId id="345" r:id="rId14"/>
  </p:sldIdLst>
  <p:sldSz cx="9144000" cy="6858000" type="screen4x3"/>
  <p:notesSz cx="6994525" cy="92789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2">
          <p15:clr>
            <a:srgbClr val="A4A3A4"/>
          </p15:clr>
        </p15:guide>
        <p15:guide id="2" pos="22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7"/>
    <p:restoredTop sz="94658"/>
  </p:normalViewPr>
  <p:slideViewPr>
    <p:cSldViewPr>
      <p:cViewPr varScale="1">
        <p:scale>
          <a:sx n="120" d="100"/>
          <a:sy n="120" d="100"/>
        </p:scale>
        <p:origin x="7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640" y="-112"/>
      </p:cViewPr>
      <p:guideLst>
        <p:guide orient="horz" pos="2922"/>
        <p:guide pos="22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268D107C-55C3-C7F9-216C-45B2E7E3C53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157E8A70-31FD-105E-5548-F6B60E6BD88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C3CD617-EC9F-821B-EAD5-955D9FA6871E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3" name="Rectangle 5">
            <a:extLst>
              <a:ext uri="{FF2B5EF4-FFF2-40B4-BE49-F238E27FC236}">
                <a16:creationId xmlns:a16="http://schemas.microsoft.com/office/drawing/2014/main" id="{90120388-0C74-214C-5DD5-89C1F49AE90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9574" name="Rectangle 6">
            <a:extLst>
              <a:ext uri="{FF2B5EF4-FFF2-40B4-BE49-F238E27FC236}">
                <a16:creationId xmlns:a16="http://schemas.microsoft.com/office/drawing/2014/main" id="{A7E9EE40-9773-88EB-2724-C1057C0596A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9575" name="Rectangle 7">
            <a:extLst>
              <a:ext uri="{FF2B5EF4-FFF2-40B4-BE49-F238E27FC236}">
                <a16:creationId xmlns:a16="http://schemas.microsoft.com/office/drawing/2014/main" id="{B222E926-D72B-1AED-B461-D75902BB91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8C602BB1-C854-2F42-8F36-0850F6FBF9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ヒラギノ角ゴ Pro W3" pitchFamily="-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ヒラギノ角ゴ Pro W3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ヒラギノ角ゴ Pro W3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ヒラギノ角ゴ Pro W3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ヒラギノ角ゴ Pro W3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17F20D42-9A3E-1EAC-8CB5-9CD0AD4429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fld id="{5A2FCD08-EABB-2E42-BAEA-D54C55BEC419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88839F9-7631-F02E-79EE-81CA7C66706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F6E8377-4E11-A43B-B76A-E289C16865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</a:rPr>
              <a:t>Layout of presentation 1/3 personalia, 2/3 flares</a:t>
            </a:r>
          </a:p>
          <a:p>
            <a:r>
              <a:rPr lang="en-US" altLang="en-US" dirty="0">
                <a:latin typeface="Times New Roman" panose="02020603050405020304" pitchFamily="18" charset="0"/>
              </a:rPr>
              <a:t>Thanks to the system for allowing an indulgent life of </a:t>
            </a:r>
            <a:r>
              <a:rPr lang="en-US" altLang="en-US" dirty="0" err="1">
                <a:latin typeface="Times New Roman" panose="02020603050405020304" pitchFamily="18" charset="0"/>
              </a:rPr>
              <a:t>curousity</a:t>
            </a:r>
            <a:r>
              <a:rPr lang="en-US" altLang="en-US" dirty="0">
                <a:latin typeface="Times New Roman" panose="02020603050405020304" pitchFamily="18" charset="0"/>
              </a:rPr>
              <a:t>-driven research</a:t>
            </a:r>
          </a:p>
          <a:p>
            <a:r>
              <a:rPr lang="en-US" altLang="en-US" dirty="0">
                <a:latin typeface="Times New Roman" panose="02020603050405020304" pitchFamily="18" charset="0"/>
              </a:rPr>
              <a:t>Disclaimer about reconnection and advert for Mark’s talk - be prepared for a different explanation of how flares work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12D93DC2-2960-10D6-FDB3-60FA1999CE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fld id="{1AE94546-628C-5245-8398-0D02EAAC5C17}" type="slidenum">
              <a:rPr lang="en-US" altLang="en-US" sz="1200">
                <a:latin typeface="Times New Roman" panose="02020603050405020304" pitchFamily="18" charset="0"/>
              </a:rPr>
              <a:pPr/>
              <a:t>11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252D7C1-6DC9-CD1C-8BA1-06203A7A05A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D1EF197B-68DC-6141-988C-99AF8D9A0A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3032EF-F1A4-6CAE-B422-8A69E6207A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SNAP 5/5/25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A8626D-925F-243A-FC85-2B04986827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6FFE1C-83E5-73EF-096B-A248E6D538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&lt;1&gt;</a:t>
            </a:r>
          </a:p>
        </p:txBody>
      </p:sp>
    </p:spTree>
    <p:extLst>
      <p:ext uri="{BB962C8B-B14F-4D97-AF65-F5344CB8AC3E}">
        <p14:creationId xmlns:p14="http://schemas.microsoft.com/office/powerpoint/2010/main" val="190386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47EA60-86DB-3654-17E4-E65FBBDB48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SNAP 5/5/25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FEDB51-7218-97F0-EF85-53CA9575C6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DF4A44-5FFC-6732-594B-A778501AA9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&lt;1&gt;</a:t>
            </a:r>
          </a:p>
        </p:txBody>
      </p:sp>
    </p:spTree>
    <p:extLst>
      <p:ext uri="{BB962C8B-B14F-4D97-AF65-F5344CB8AC3E}">
        <p14:creationId xmlns:p14="http://schemas.microsoft.com/office/powerpoint/2010/main" val="150200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609600"/>
            <a:ext cx="20002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8483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BC306E-7B73-0EA4-FE36-96E2C758B5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SNAP 5/5/25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77B4C7-E2CD-7D31-BD7D-9B5583E47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25AFB8-632A-94B9-036F-DC90EE11D2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&lt;1&gt;</a:t>
            </a:r>
          </a:p>
        </p:txBody>
      </p:sp>
    </p:spTree>
    <p:extLst>
      <p:ext uri="{BB962C8B-B14F-4D97-AF65-F5344CB8AC3E}">
        <p14:creationId xmlns:p14="http://schemas.microsoft.com/office/powerpoint/2010/main" val="283588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8D6FE1-8911-A38B-F518-3F7CE46501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SNAP 5/5/25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14FBB0-D24D-45B3-47FA-F350EBA73E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16F020-5C2D-4B17-8EFA-5BBD3667BF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&lt;1&gt;</a:t>
            </a:r>
          </a:p>
        </p:txBody>
      </p:sp>
    </p:spTree>
    <p:extLst>
      <p:ext uri="{BB962C8B-B14F-4D97-AF65-F5344CB8AC3E}">
        <p14:creationId xmlns:p14="http://schemas.microsoft.com/office/powerpoint/2010/main" val="254677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956FF9-EBE4-2293-AC33-3755CFCD43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SNAP 5/5/25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9F54ED-7BE0-DF15-075F-F63F902D53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E7DF8B-181A-6D82-BEF1-27684CD02C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&lt;1&gt;</a:t>
            </a:r>
          </a:p>
        </p:txBody>
      </p:sp>
    </p:spTree>
    <p:extLst>
      <p:ext uri="{BB962C8B-B14F-4D97-AF65-F5344CB8AC3E}">
        <p14:creationId xmlns:p14="http://schemas.microsoft.com/office/powerpoint/2010/main" val="398650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EDA4C6-21D3-8D07-77A9-F4466E23A2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SNAP 5/5/25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25216F-FEDB-F299-734B-ECB62EE2E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ACFBF3-8E94-A95F-976F-36F9D58A5D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&lt;1&gt;</a:t>
            </a:r>
          </a:p>
        </p:txBody>
      </p:sp>
    </p:spTree>
    <p:extLst>
      <p:ext uri="{BB962C8B-B14F-4D97-AF65-F5344CB8AC3E}">
        <p14:creationId xmlns:p14="http://schemas.microsoft.com/office/powerpoint/2010/main" val="72002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6FA0C64-C706-5304-2FF7-014E5C7AC0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SNAP 5/5/25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7091D23-93F6-A1B2-1889-BC224485D7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7DC0159-E447-AF0C-C26D-070828A1D0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&lt;1&gt;</a:t>
            </a:r>
          </a:p>
        </p:txBody>
      </p:sp>
    </p:spTree>
    <p:extLst>
      <p:ext uri="{BB962C8B-B14F-4D97-AF65-F5344CB8AC3E}">
        <p14:creationId xmlns:p14="http://schemas.microsoft.com/office/powerpoint/2010/main" val="217308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2455B6-D729-6369-41A0-5878B9DE7D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SNAP 5/5/25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37EC60-1D07-8B80-EBA5-32A956E465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8A4C79C-73E2-BC18-054F-ADEF3CBCDB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&lt;1&gt;</a:t>
            </a:r>
          </a:p>
        </p:txBody>
      </p:sp>
    </p:spTree>
    <p:extLst>
      <p:ext uri="{BB962C8B-B14F-4D97-AF65-F5344CB8AC3E}">
        <p14:creationId xmlns:p14="http://schemas.microsoft.com/office/powerpoint/2010/main" val="307662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89134DC-34BB-931B-A4B3-99C922495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SNAP 5/5/25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B53B86-99E5-3C6C-6614-1C8DB44E62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31506F6-7155-281C-CF72-8930F21B9A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&lt;1&gt;</a:t>
            </a:r>
          </a:p>
        </p:txBody>
      </p:sp>
    </p:spTree>
    <p:extLst>
      <p:ext uri="{BB962C8B-B14F-4D97-AF65-F5344CB8AC3E}">
        <p14:creationId xmlns:p14="http://schemas.microsoft.com/office/powerpoint/2010/main" val="60947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33D86D-7199-F940-CF5F-757AB24ADD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SNAP 5/5/25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7E39F2-9426-47A4-116F-929ED2039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3010F2-0BCB-6D15-B645-8016AB56BF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&lt;1&gt;</a:t>
            </a:r>
          </a:p>
        </p:txBody>
      </p:sp>
    </p:spTree>
    <p:extLst>
      <p:ext uri="{BB962C8B-B14F-4D97-AF65-F5344CB8AC3E}">
        <p14:creationId xmlns:p14="http://schemas.microsoft.com/office/powerpoint/2010/main" val="116101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49EB57-4A53-E0CE-023C-FC2D8E4D0A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SNAP 5/5/25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AD57A5-69A3-7917-0271-B9AFF54112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958594-D1E7-30DF-C3F6-6A22657E12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&lt;1&gt;</a:t>
            </a:r>
          </a:p>
        </p:txBody>
      </p:sp>
    </p:spTree>
    <p:extLst>
      <p:ext uri="{BB962C8B-B14F-4D97-AF65-F5344CB8AC3E}">
        <p14:creationId xmlns:p14="http://schemas.microsoft.com/office/powerpoint/2010/main" val="208753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BF4F006-B681-E1C8-B9A3-DEF81A54A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A0B0FA3-0344-64DB-4DCA-9D719999B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DE32627-602B-9A7B-5642-39EB4996A1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altLang="en-US"/>
              <a:t>SNAP 5/5/25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36849D3-5505-255D-7C6C-85FD0FD87A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14CAFA6-43A4-7321-5C3D-3D1D181FE2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&lt;1&gt;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ヒラギノ角ゴ Pro W3" pitchFamily="-112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-112" charset="0"/>
          <a:ea typeface="ヒラギノ角ゴ Pro W3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-112" charset="0"/>
          <a:ea typeface="ヒラギノ角ゴ Pro W3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-112" charset="0"/>
          <a:ea typeface="ヒラギノ角ゴ Pro W3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-112" charset="0"/>
          <a:ea typeface="ヒラギノ角ゴ Pro W3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  <a:ea typeface="ヒラギノ角ゴ Pro W3" pitchFamily="-112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  <a:ea typeface="ヒラギノ角ゴ Pro W3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  <a:ea typeface="ヒラギノ角ゴ Pro W3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ヒラギノ角ゴ Pro W3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ヒラギノ角ゴ Pro W3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ヒラギノ角ゴ Pro W3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ヒラギノ角ゴ Pro W3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ヒラギノ角ゴ Pro W3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ヒラギノ角ゴ Pro W3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C3C8218-7FDE-798D-E95F-EF4003EE57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914400"/>
            <a:ext cx="7391400" cy="1981200"/>
          </a:xfrm>
          <a:solidFill>
            <a:schemeClr val="tx1"/>
          </a:solidFill>
        </p:spPr>
        <p:txBody>
          <a:bodyPr/>
          <a:lstStyle/>
          <a:p>
            <a:r>
              <a:rPr lang="en-US" altLang="en-US" sz="4400" b="1" dirty="0"/>
              <a:t>Energetic Neutral Atoms</a:t>
            </a:r>
            <a:br>
              <a:rPr lang="en-US" altLang="en-US" sz="4400" b="1" dirty="0"/>
            </a:br>
            <a:r>
              <a:rPr lang="en-US" altLang="en-US" sz="4400" b="1" dirty="0"/>
              <a:t>(ENAs) from solar flares?</a:t>
            </a:r>
            <a:endParaRPr lang="en-US" altLang="en-US" dirty="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22C9E42-F54E-B496-8BE8-03F76B76C40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6553200" cy="1008112"/>
          </a:xfrm>
        </p:spPr>
        <p:txBody>
          <a:bodyPr/>
          <a:lstStyle/>
          <a:p>
            <a:r>
              <a:rPr lang="en-US" altLang="en-US" dirty="0"/>
              <a:t>H. S. Hudson</a:t>
            </a:r>
            <a:endParaRPr lang="en-US" altLang="en-US" sz="1600" baseline="30000" dirty="0"/>
          </a:p>
          <a:p>
            <a:r>
              <a:rPr lang="en-US" altLang="en-US" sz="1600" dirty="0"/>
              <a:t>Glasgow and SSL Berkeley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C9F9C5-11D2-CAD7-7C37-BECA99398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SNAP 5/5/25</a:t>
            </a:r>
            <a:endParaRPr lang="en-US" alt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0CC2FC9-4F93-0C66-CF5D-5CE3E1063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>
            <a:extLst>
              <a:ext uri="{FF2B5EF4-FFF2-40B4-BE49-F238E27FC236}">
                <a16:creationId xmlns:a16="http://schemas.microsoft.com/office/drawing/2014/main" id="{C19785F0-220F-9861-59AD-72D61A200BA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en-US" sz="1000">
                <a:solidFill>
                  <a:schemeClr val="bg2"/>
                </a:solidFill>
              </a:rPr>
              <a:t>SNAP 5/5/25</a:t>
            </a:r>
            <a:endParaRPr lang="en-US" altLang="en-US" sz="1000">
              <a:solidFill>
                <a:schemeClr val="accent2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4E1AD8F-3A06-B17D-E35D-0ACA019B1A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A flare/heliosphere ENA source</a:t>
            </a: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221181-5C4A-12DE-97E3-426DD8E3CCC1}"/>
              </a:ext>
            </a:extLst>
          </p:cNvPr>
          <p:cNvSpPr txBox="1"/>
          <p:nvPr/>
        </p:nvSpPr>
        <p:spPr>
          <a:xfrm>
            <a:off x="1021188" y="1557414"/>
            <a:ext cx="710162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•</a:t>
            </a:r>
            <a:r>
              <a:rPr lang="en-US" sz="2400" dirty="0">
                <a:solidFill>
                  <a:schemeClr val="bg2"/>
                </a:solidFill>
              </a:rPr>
              <a:t>• Any flare source of ENAs will likely have a</a:t>
            </a:r>
          </a:p>
          <a:p>
            <a:r>
              <a:rPr lang="en-US" sz="2400" dirty="0">
                <a:solidFill>
                  <a:schemeClr val="bg2"/>
                </a:solidFill>
              </a:rPr>
              <a:t>  high density and therefore high “stripping opacity”</a:t>
            </a:r>
          </a:p>
          <a:p>
            <a:endParaRPr lang="en-US" sz="2400" dirty="0">
              <a:solidFill>
                <a:schemeClr val="bg2"/>
              </a:solidFill>
            </a:endParaRPr>
          </a:p>
          <a:p>
            <a:r>
              <a:rPr lang="en-US" sz="2400" dirty="0">
                <a:solidFill>
                  <a:schemeClr val="bg2"/>
                </a:solidFill>
              </a:rPr>
              <a:t> • A “stripping-thin” layer can develop at the top</a:t>
            </a:r>
          </a:p>
          <a:p>
            <a:r>
              <a:rPr lang="en-US" sz="2400" dirty="0">
                <a:solidFill>
                  <a:schemeClr val="bg2"/>
                </a:solidFill>
              </a:rPr>
              <a:t>  of any flare structure rising high enough, but only</a:t>
            </a:r>
          </a:p>
          <a:p>
            <a:r>
              <a:rPr lang="en-US" sz="2400" dirty="0">
                <a:solidFill>
                  <a:schemeClr val="bg2"/>
                </a:solidFill>
              </a:rPr>
              <a:t>  in eruptive or failed-eruptive events</a:t>
            </a:r>
          </a:p>
          <a:p>
            <a:endParaRPr lang="en-US" sz="2400" dirty="0">
              <a:solidFill>
                <a:schemeClr val="bg2"/>
              </a:solidFill>
            </a:endParaRPr>
          </a:p>
          <a:p>
            <a:r>
              <a:rPr lang="en-US" sz="2400" dirty="0">
                <a:solidFill>
                  <a:schemeClr val="bg2"/>
                </a:solidFill>
              </a:rPr>
              <a:t> • We don’t know enough about flare structures to </a:t>
            </a:r>
          </a:p>
          <a:p>
            <a:r>
              <a:rPr lang="en-US" sz="2400" dirty="0">
                <a:solidFill>
                  <a:schemeClr val="bg2"/>
                </a:solidFill>
              </a:rPr>
              <a:t>  make firm estimates, but since 2009 we have </a:t>
            </a:r>
          </a:p>
          <a:p>
            <a:r>
              <a:rPr lang="en-US" sz="2400" dirty="0">
                <a:solidFill>
                  <a:schemeClr val="bg2"/>
                </a:solidFill>
              </a:rPr>
              <a:t>  learned enough to guarantee success for SNAP</a:t>
            </a:r>
          </a:p>
        </p:txBody>
      </p:sp>
    </p:spTree>
    <p:extLst>
      <p:ext uri="{BB962C8B-B14F-4D97-AF65-F5344CB8AC3E}">
        <p14:creationId xmlns:p14="http://schemas.microsoft.com/office/powerpoint/2010/main" val="206914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>
            <a:extLst>
              <a:ext uri="{FF2B5EF4-FFF2-40B4-BE49-F238E27FC236}">
                <a16:creationId xmlns:a16="http://schemas.microsoft.com/office/drawing/2014/main" id="{5E80D002-8D90-D389-CD7C-54719931BA0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en-US" sz="1000">
                <a:solidFill>
                  <a:schemeClr val="bg2"/>
                </a:solidFill>
              </a:rPr>
              <a:t>SNAP 5/5/25</a:t>
            </a:r>
            <a:endParaRPr lang="en-US" altLang="en-US" sz="1000">
              <a:solidFill>
                <a:schemeClr val="accent2"/>
              </a:solidFill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2C17B306-62BF-0569-6EC0-A525B30EE4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315200" cy="1600200"/>
          </a:xfrm>
        </p:spPr>
        <p:txBody>
          <a:bodyPr/>
          <a:lstStyle/>
          <a:p>
            <a:r>
              <a:rPr lang="en-US" altLang="en-US" sz="4000"/>
              <a:t>Conclusions</a:t>
            </a:r>
            <a:endParaRPr lang="en-US" altLang="en-US"/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8B344F7-BA94-9E3F-F0E6-4ECC67E428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153400" cy="4114800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 err="1"/>
              <a:t>Mewaldt</a:t>
            </a:r>
            <a:r>
              <a:rPr lang="en-US" altLang="en-US" dirty="0"/>
              <a:t> et al. (2009) result is one of the most important for flare high-energy physics in this century, since it opens a vast new parameter space!</a:t>
            </a:r>
          </a:p>
          <a:p>
            <a:r>
              <a:rPr lang="en-US" altLang="en-US" dirty="0"/>
              <a:t>A simple estimate shows that ENAS may escape even from the quiet Sun</a:t>
            </a:r>
          </a:p>
          <a:p>
            <a:r>
              <a:rPr lang="en-US" altLang="en-US" dirty="0"/>
              <a:t>Eruptive and failed-eruptive flares can be imaged, linking SEP acceleration and flare acceleration physics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>
            <a:extLst>
              <a:ext uri="{FF2B5EF4-FFF2-40B4-BE49-F238E27FC236}">
                <a16:creationId xmlns:a16="http://schemas.microsoft.com/office/drawing/2014/main" id="{C73924BC-E275-D3C0-B51C-A96AEBD5EEE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en-US" sz="1000">
                <a:solidFill>
                  <a:schemeClr val="bg2"/>
                </a:solidFill>
              </a:rPr>
              <a:t>SNAP 5/5/25</a:t>
            </a:r>
            <a:endParaRPr lang="en-US" altLang="en-US" sz="1000">
              <a:solidFill>
                <a:schemeClr val="accent2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B0E654B-8E58-0DC2-1EF9-7159A98EEE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533400"/>
          </a:xfrm>
        </p:spPr>
        <p:txBody>
          <a:bodyPr/>
          <a:lstStyle/>
          <a:p>
            <a:r>
              <a:rPr lang="en-US" altLang="en-US" sz="4000" dirty="0" err="1"/>
              <a:t>Mewaldt</a:t>
            </a:r>
            <a:r>
              <a:rPr lang="en-US" altLang="en-US" sz="4000" dirty="0"/>
              <a:t> et al. Figures</a:t>
            </a:r>
            <a:endParaRPr lang="en-US" altLang="en-US" dirty="0"/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C9AF8BF8-E5AA-E003-19CA-2415516F7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66788"/>
            <a:ext cx="3733800" cy="26908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4">
            <a:extLst>
              <a:ext uri="{FF2B5EF4-FFF2-40B4-BE49-F238E27FC236}">
                <a16:creationId xmlns:a16="http://schemas.microsoft.com/office/drawing/2014/main" id="{264C3B7B-5E49-94CC-5DCD-22A0A2A1A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0"/>
            <a:ext cx="2743200" cy="26050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5">
            <a:extLst>
              <a:ext uri="{FF2B5EF4-FFF2-40B4-BE49-F238E27FC236}">
                <a16:creationId xmlns:a16="http://schemas.microsoft.com/office/drawing/2014/main" id="{C2B4ABA4-0D00-B6DA-207E-65D02EC74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4495800" cy="3654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Text Box 6">
            <a:extLst>
              <a:ext uri="{FF2B5EF4-FFF2-40B4-BE49-F238E27FC236}">
                <a16:creationId xmlns:a16="http://schemas.microsoft.com/office/drawing/2014/main" id="{42EB8F68-21F6-4C3E-6925-D4EFC47D8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525" y="4837113"/>
            <a:ext cx="435927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</a:rPr>
              <a:t>• The STEREO observations provide both spatial and temporal signatures that clearly identify the particles as hydrogen</a:t>
            </a:r>
          </a:p>
          <a:p>
            <a:r>
              <a:rPr lang="en-US" altLang="en-US" sz="1800">
                <a:solidFill>
                  <a:schemeClr val="bg2"/>
                </a:solidFill>
              </a:rPr>
              <a:t>• The injection times closely match the GOES light curve of the flare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2">
            <a:extLst>
              <a:ext uri="{FF2B5EF4-FFF2-40B4-BE49-F238E27FC236}">
                <a16:creationId xmlns:a16="http://schemas.microsoft.com/office/drawing/2014/main" id="{D3E196D0-4C6A-0274-E0F0-22B48E03ECA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en-US" sz="1000">
                <a:solidFill>
                  <a:schemeClr val="bg2"/>
                </a:solidFill>
              </a:rPr>
              <a:t>SNAP 5/5/25</a:t>
            </a:r>
            <a:endParaRPr lang="en-US" altLang="en-US" sz="1000">
              <a:solidFill>
                <a:schemeClr val="accent2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0581A017-A507-D86D-0A81-F546A4DEBA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Mewaldt et al. Figures (II)</a:t>
            </a:r>
            <a:endParaRPr lang="en-US" altLang="en-US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5F3F78DC-26AB-5EF0-6CD0-ED009A860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404100" cy="40576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>
            <a:extLst>
              <a:ext uri="{FF2B5EF4-FFF2-40B4-BE49-F238E27FC236}">
                <a16:creationId xmlns:a16="http://schemas.microsoft.com/office/drawing/2014/main" id="{9E03ADD1-F05E-ED98-2AB8-5DD7E71E6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38800"/>
            <a:ext cx="6626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</a:rPr>
              <a:t>• The HET counts resemble those expected from neutron decay</a:t>
            </a:r>
          </a:p>
          <a:p>
            <a:r>
              <a:rPr lang="en-US" altLang="en-US" sz="1800">
                <a:solidFill>
                  <a:schemeClr val="bg2"/>
                </a:solidFill>
              </a:rPr>
              <a:t>• The LET spectrum appears to steepen &gt; 5 MeV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>
            <a:extLst>
              <a:ext uri="{FF2B5EF4-FFF2-40B4-BE49-F238E27FC236}">
                <a16:creationId xmlns:a16="http://schemas.microsoft.com/office/drawing/2014/main" id="{86F3ECEE-8107-42C1-E8B5-4F5E7864B07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en-US" sz="1000">
                <a:solidFill>
                  <a:schemeClr val="bg2"/>
                </a:solidFill>
              </a:rPr>
              <a:t>SNAP 5/5/25</a:t>
            </a:r>
            <a:endParaRPr lang="en-US" altLang="en-US" sz="1000">
              <a:solidFill>
                <a:schemeClr val="accent2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50838BF-B1A3-99F2-E748-C9536622EB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60648"/>
            <a:ext cx="7696200" cy="990600"/>
          </a:xfrm>
        </p:spPr>
        <p:txBody>
          <a:bodyPr/>
          <a:lstStyle/>
          <a:p>
            <a:r>
              <a:rPr lang="en-US" altLang="en-US" sz="4000" dirty="0"/>
              <a:t>Energetic Neutral Atoms</a:t>
            </a:r>
            <a:endParaRPr lang="en-US" altLang="en-US" dirty="0"/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6370DDF-BE9A-AD29-927A-DFCB44819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68760"/>
            <a:ext cx="8458200" cy="3733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•	An entirely new flare-associated “neutral particle” has appeared (</a:t>
            </a:r>
            <a:r>
              <a:rPr lang="en-US" altLang="en-US" dirty="0" err="1"/>
              <a:t>Mewaldt</a:t>
            </a:r>
            <a:r>
              <a:rPr lang="en-US" altLang="en-US" dirty="0"/>
              <a:t> et al. 2009)</a:t>
            </a:r>
          </a:p>
          <a:p>
            <a:pPr>
              <a:buFontTx/>
              <a:buNone/>
            </a:pPr>
            <a:r>
              <a:rPr lang="en-US" altLang="en-US" dirty="0"/>
              <a:t>•	The ENAs are the first guide to the “</a:t>
            </a:r>
            <a:r>
              <a:rPr lang="en-US" altLang="en-US" dirty="0" err="1"/>
              <a:t>subcosmic</a:t>
            </a:r>
            <a:r>
              <a:rPr lang="en-US" altLang="en-US" dirty="0"/>
              <a:t> rays” – an important but nearly-undetectable plasma component</a:t>
            </a:r>
          </a:p>
          <a:p>
            <a:pPr>
              <a:buFontTx/>
              <a:buNone/>
            </a:pPr>
            <a:r>
              <a:rPr lang="en-US" altLang="en-US" dirty="0"/>
              <a:t>• 	They are associated with CME/SEPs and may also come from flare </a:t>
            </a:r>
            <a:r>
              <a:rPr lang="en-US" altLang="en-US" dirty="0">
                <a:latin typeface="Symbol" pitchFamily="2" charset="2"/>
              </a:rPr>
              <a:t>g</a:t>
            </a:r>
            <a:r>
              <a:rPr lang="en-US" altLang="en-US" dirty="0"/>
              <a:t>-ray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3790CD-588C-EFB7-5E3F-E3A79CD77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19" y="3970583"/>
            <a:ext cx="1897237" cy="2102911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0CA618-C954-01C3-B9CF-D3051E6B7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966648"/>
            <a:ext cx="1862088" cy="2106847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57EF31-A52D-94B7-09DC-EB6E7082E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666" y="3966648"/>
            <a:ext cx="4185806" cy="206788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6FA6FAF-BF09-DC14-8DC1-672664D0C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>
            <a:extLst>
              <a:ext uri="{FF2B5EF4-FFF2-40B4-BE49-F238E27FC236}">
                <a16:creationId xmlns:a16="http://schemas.microsoft.com/office/drawing/2014/main" id="{3695451F-52FF-D305-2B29-027A8E7A786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en-US" sz="1000">
                <a:solidFill>
                  <a:schemeClr val="bg2"/>
                </a:solidFill>
              </a:rPr>
              <a:t>SNAP 5/5/25</a:t>
            </a:r>
            <a:endParaRPr lang="en-US" altLang="en-US" sz="1000">
              <a:solidFill>
                <a:schemeClr val="accent2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CF5E18A-5D99-BD72-0134-130150961C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60648"/>
            <a:ext cx="7696200" cy="990600"/>
          </a:xfrm>
        </p:spPr>
        <p:txBody>
          <a:bodyPr/>
          <a:lstStyle/>
          <a:p>
            <a:r>
              <a:rPr lang="en-US" altLang="en-US" sz="4000" dirty="0"/>
              <a:t>Three flare configurations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DF4B1F-5B61-2528-A4D3-F438B291B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26089"/>
            <a:ext cx="1897237" cy="2102911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004992-E713-67BE-67B1-CAB392925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83" y="1326089"/>
            <a:ext cx="1862088" cy="2106847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0C41F8-0EF7-5A98-F0EA-67266525B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481" y="3861048"/>
            <a:ext cx="4110941" cy="203090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3D9D32-73DB-AF8B-F0A1-3A5C7E206AB1}"/>
              </a:ext>
            </a:extLst>
          </p:cNvPr>
          <p:cNvSpPr txBox="1"/>
          <p:nvPr/>
        </p:nvSpPr>
        <p:spPr>
          <a:xfrm>
            <a:off x="5148064" y="1700808"/>
            <a:ext cx="3514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Eruptive (Mann et al. toon)</a:t>
            </a:r>
          </a:p>
          <a:p>
            <a:r>
              <a:rPr lang="en-US" dirty="0">
                <a:solidFill>
                  <a:schemeClr val="bg2"/>
                </a:solidFill>
              </a:rPr>
              <a:t>   - The most interesting from the</a:t>
            </a:r>
          </a:p>
          <a:p>
            <a:r>
              <a:rPr lang="en-US" dirty="0">
                <a:solidFill>
                  <a:schemeClr val="bg2"/>
                </a:solidFill>
              </a:rPr>
              <a:t>   ENA point of view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FC0060-D70E-58F8-747A-A6722100744A}"/>
              </a:ext>
            </a:extLst>
          </p:cNvPr>
          <p:cNvSpPr txBox="1"/>
          <p:nvPr/>
        </p:nvSpPr>
        <p:spPr>
          <a:xfrm>
            <a:off x="5158696" y="2607271"/>
            <a:ext cx="35061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2. Confined (Guo et al. toon)</a:t>
            </a:r>
          </a:p>
          <a:p>
            <a:r>
              <a:rPr lang="en-US" dirty="0">
                <a:solidFill>
                  <a:schemeClr val="bg2"/>
                </a:solidFill>
              </a:rPr>
              <a:t>   - Also very interesting, but less</a:t>
            </a:r>
          </a:p>
          <a:p>
            <a:r>
              <a:rPr lang="en-US" dirty="0">
                <a:solidFill>
                  <a:schemeClr val="bg2"/>
                </a:solidFill>
              </a:rPr>
              <a:t>   likely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F5D875-8E6C-FFB4-DBE2-C9DE286ACFD8}"/>
              </a:ext>
            </a:extLst>
          </p:cNvPr>
          <p:cNvSpPr txBox="1"/>
          <p:nvPr/>
        </p:nvSpPr>
        <p:spPr>
          <a:xfrm>
            <a:off x="5158696" y="3869849"/>
            <a:ext cx="3583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3. Simple (Fletcher-Hudson toon)</a:t>
            </a:r>
          </a:p>
          <a:p>
            <a:r>
              <a:rPr lang="en-US" dirty="0">
                <a:solidFill>
                  <a:schemeClr val="bg2"/>
                </a:solidFill>
              </a:rPr>
              <a:t>    - Very likely indeed, but not so</a:t>
            </a:r>
          </a:p>
          <a:p>
            <a:r>
              <a:rPr lang="en-US" dirty="0">
                <a:solidFill>
                  <a:schemeClr val="bg2"/>
                </a:solidFill>
              </a:rPr>
              <a:t>    relevant</a:t>
            </a:r>
          </a:p>
        </p:txBody>
      </p:sp>
    </p:spTree>
    <p:extLst>
      <p:ext uri="{BB962C8B-B14F-4D97-AF65-F5344CB8AC3E}">
        <p14:creationId xmlns:p14="http://schemas.microsoft.com/office/powerpoint/2010/main" val="3401204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C2BC4CB-C869-CC52-6ABE-1FDD96545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>
            <a:extLst>
              <a:ext uri="{FF2B5EF4-FFF2-40B4-BE49-F238E27FC236}">
                <a16:creationId xmlns:a16="http://schemas.microsoft.com/office/drawing/2014/main" id="{A8EBEB50-0D6F-1B10-74A3-DEB763F7866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en-US" sz="1000">
                <a:solidFill>
                  <a:schemeClr val="bg2"/>
                </a:solidFill>
              </a:rPr>
              <a:t>SNAP 5/5/25</a:t>
            </a:r>
            <a:endParaRPr lang="en-US" altLang="en-US" sz="1000">
              <a:solidFill>
                <a:schemeClr val="accent2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2189E39-2746-5BFA-6C65-AB151915A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60648"/>
            <a:ext cx="7696200" cy="990600"/>
          </a:xfrm>
        </p:spPr>
        <p:txBody>
          <a:bodyPr/>
          <a:lstStyle/>
          <a:p>
            <a:r>
              <a:rPr lang="en-US" altLang="en-US" sz="4000" dirty="0"/>
              <a:t>ENA and Ion Propagation</a:t>
            </a:r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63E3E1-EC08-1005-EA96-344D69759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1921876"/>
            <a:ext cx="3600400" cy="3595356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DD33EB-46CD-AB05-605D-FA93CEC61303}"/>
              </a:ext>
            </a:extLst>
          </p:cNvPr>
          <p:cNvSpPr txBox="1"/>
          <p:nvPr/>
        </p:nvSpPr>
        <p:spPr>
          <a:xfrm>
            <a:off x="4493945" y="1921876"/>
            <a:ext cx="4288353" cy="175432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• An (ion/ENA ) unit spends most of</a:t>
            </a:r>
          </a:p>
          <a:p>
            <a:r>
              <a:rPr lang="en-US" dirty="0">
                <a:solidFill>
                  <a:schemeClr val="bg2"/>
                </a:solidFill>
              </a:rPr>
              <a:t>  its time as an ion</a:t>
            </a:r>
          </a:p>
          <a:p>
            <a:r>
              <a:rPr lang="en-US" dirty="0">
                <a:solidFill>
                  <a:schemeClr val="bg2"/>
                </a:solidFill>
              </a:rPr>
              <a:t>• In a fully ionized plasma, it’s </a:t>
            </a:r>
            <a:r>
              <a:rPr lang="en-US" i="1" dirty="0">
                <a:solidFill>
                  <a:schemeClr val="bg2"/>
                </a:solidFill>
              </a:rPr>
              <a:t>always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  <a:p>
            <a:r>
              <a:rPr lang="en-US" dirty="0">
                <a:solidFill>
                  <a:schemeClr val="bg2"/>
                </a:solidFill>
              </a:rPr>
              <a:t>  in the ion state</a:t>
            </a:r>
          </a:p>
          <a:p>
            <a:r>
              <a:rPr lang="en-US" dirty="0">
                <a:solidFill>
                  <a:schemeClr val="bg2"/>
                </a:solidFill>
              </a:rPr>
              <a:t>• At a boundary, the ENA may escape</a:t>
            </a:r>
          </a:p>
          <a:p>
            <a:r>
              <a:rPr lang="en-US" dirty="0">
                <a:solidFill>
                  <a:schemeClr val="bg2"/>
                </a:solidFill>
              </a:rPr>
              <a:t>  or die </a:t>
            </a:r>
            <a:r>
              <a:rPr lang="en-US" dirty="0" err="1">
                <a:solidFill>
                  <a:schemeClr val="bg2"/>
                </a:solidFill>
              </a:rPr>
              <a:t>collisionally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C96564-F7E0-2C30-60FB-F1987E6B3BE0}"/>
              </a:ext>
            </a:extLst>
          </p:cNvPr>
          <p:cNvSpPr txBox="1"/>
          <p:nvPr/>
        </p:nvSpPr>
        <p:spPr>
          <a:xfrm>
            <a:off x="4499262" y="3958078"/>
            <a:ext cx="4288353" cy="203132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At the base of a coronal hole, quiet Sun: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  n = 10</a:t>
            </a:r>
            <a:r>
              <a:rPr lang="en-US" baseline="30000" dirty="0">
                <a:solidFill>
                  <a:schemeClr val="bg2"/>
                </a:solidFill>
              </a:rPr>
              <a:t>8</a:t>
            </a:r>
            <a:r>
              <a:rPr lang="en-US" dirty="0">
                <a:solidFill>
                  <a:schemeClr val="bg2"/>
                </a:solidFill>
              </a:rPr>
              <a:t> cm</a:t>
            </a:r>
            <a:r>
              <a:rPr lang="en-US" baseline="30000" dirty="0">
                <a:solidFill>
                  <a:schemeClr val="bg2"/>
                </a:solidFill>
              </a:rPr>
              <a:t>-3 </a:t>
            </a:r>
            <a:r>
              <a:rPr lang="en-US" dirty="0">
                <a:solidFill>
                  <a:schemeClr val="bg2"/>
                </a:solidFill>
              </a:rPr>
              <a:t> base density</a:t>
            </a:r>
            <a:endParaRPr lang="en-US" baseline="30000" dirty="0">
              <a:solidFill>
                <a:schemeClr val="bg2"/>
              </a:solidFill>
            </a:endParaRPr>
          </a:p>
          <a:p>
            <a:r>
              <a:rPr lang="en-US" baseline="30000" dirty="0">
                <a:solidFill>
                  <a:schemeClr val="bg2"/>
                </a:solidFill>
              </a:rPr>
              <a:t>   </a:t>
            </a:r>
            <a:r>
              <a:rPr lang="en-US" dirty="0">
                <a:solidFill>
                  <a:schemeClr val="bg2"/>
                </a:solidFill>
              </a:rPr>
              <a:t>H = 5 x 10</a:t>
            </a:r>
            <a:r>
              <a:rPr lang="en-US" baseline="30000" dirty="0">
                <a:solidFill>
                  <a:schemeClr val="bg2"/>
                </a:solidFill>
              </a:rPr>
              <a:t>8</a:t>
            </a:r>
            <a:r>
              <a:rPr lang="en-US" dirty="0">
                <a:solidFill>
                  <a:schemeClr val="bg2"/>
                </a:solidFill>
              </a:rPr>
              <a:t> cm scale height</a:t>
            </a:r>
          </a:p>
          <a:p>
            <a:r>
              <a:rPr lang="en-US" dirty="0">
                <a:solidFill>
                  <a:schemeClr val="bg2"/>
                </a:solidFill>
              </a:rPr>
              <a:t>  </a:t>
            </a:r>
            <a:r>
              <a:rPr lang="en-US" dirty="0">
                <a:solidFill>
                  <a:schemeClr val="bg2"/>
                </a:solidFill>
                <a:latin typeface="Symbol" pitchFamily="2" charset="2"/>
              </a:rPr>
              <a:t>s</a:t>
            </a:r>
            <a:r>
              <a:rPr lang="en-US" dirty="0">
                <a:solidFill>
                  <a:schemeClr val="bg2"/>
                </a:solidFill>
              </a:rPr>
              <a:t> = 2.3 x 10</a:t>
            </a:r>
            <a:r>
              <a:rPr lang="en-US" baseline="30000" dirty="0">
                <a:solidFill>
                  <a:schemeClr val="bg2"/>
                </a:solidFill>
              </a:rPr>
              <a:t>-17 </a:t>
            </a:r>
            <a:r>
              <a:rPr lang="en-US" dirty="0">
                <a:solidFill>
                  <a:schemeClr val="bg2"/>
                </a:solidFill>
              </a:rPr>
              <a:t>cm</a:t>
            </a:r>
            <a:r>
              <a:rPr lang="en-US" baseline="30000" dirty="0">
                <a:solidFill>
                  <a:schemeClr val="bg2"/>
                </a:solidFill>
              </a:rPr>
              <a:t>2 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n-US" dirty="0" err="1">
                <a:solidFill>
                  <a:schemeClr val="bg2"/>
                </a:solidFill>
              </a:rPr>
              <a:t>Barghouty</a:t>
            </a:r>
            <a:r>
              <a:rPr lang="en-US" dirty="0">
                <a:solidFill>
                  <a:schemeClr val="bg2"/>
                </a:solidFill>
              </a:rPr>
              <a:t> 2000)</a:t>
            </a:r>
          </a:p>
          <a:p>
            <a:r>
              <a:rPr lang="en-US" baseline="30000" dirty="0">
                <a:solidFill>
                  <a:schemeClr val="bg2"/>
                </a:solidFill>
              </a:rPr>
              <a:t>  </a:t>
            </a:r>
            <a:r>
              <a:rPr lang="en-US" dirty="0">
                <a:solidFill>
                  <a:schemeClr val="bg2"/>
                </a:solidFill>
              </a:rPr>
              <a:t>Stripping probability </a:t>
            </a:r>
            <a:r>
              <a:rPr lang="en-US" dirty="0" err="1">
                <a:solidFill>
                  <a:schemeClr val="bg2"/>
                </a:solidFill>
              </a:rPr>
              <a:t>nH</a:t>
            </a:r>
            <a:r>
              <a:rPr lang="en-US" dirty="0" err="1">
                <a:solidFill>
                  <a:schemeClr val="bg2"/>
                </a:solidFill>
                <a:latin typeface="Symbol" pitchFamily="2" charset="2"/>
              </a:rPr>
              <a:t>s</a:t>
            </a:r>
            <a:r>
              <a:rPr lang="en-US" dirty="0">
                <a:solidFill>
                  <a:schemeClr val="bg2"/>
                </a:solidFill>
              </a:rPr>
              <a:t> = 0.4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4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18190-5059-206E-179A-FFD6DB727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SNAP 5/5/25</a:t>
            </a:r>
            <a:endParaRPr lang="en-US" altLang="en-US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7A8F77-5254-E806-B0EE-286B2DF85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96305"/>
            <a:ext cx="7772400" cy="58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34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192147B-F34B-4556-673F-E61B63A64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>
            <a:extLst>
              <a:ext uri="{FF2B5EF4-FFF2-40B4-BE49-F238E27FC236}">
                <a16:creationId xmlns:a16="http://schemas.microsoft.com/office/drawing/2014/main" id="{F1D7F500-A574-78F9-2442-7FF2D42BAF1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en-US" sz="1000">
                <a:solidFill>
                  <a:schemeClr val="bg2"/>
                </a:solidFill>
              </a:rPr>
              <a:t>SNAP 5/5/25</a:t>
            </a:r>
            <a:endParaRPr lang="en-US" altLang="en-US" sz="1000">
              <a:solidFill>
                <a:schemeClr val="accent2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C9371D7-A25F-C956-3BB9-84E391D8F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094437"/>
            <a:ext cx="7772400" cy="533400"/>
          </a:xfrm>
        </p:spPr>
        <p:txBody>
          <a:bodyPr/>
          <a:lstStyle/>
          <a:p>
            <a:r>
              <a:rPr lang="en-US" altLang="en-US" sz="4000" dirty="0"/>
              <a:t>How detectable are ENAs?</a:t>
            </a:r>
            <a:endParaRPr lang="en-US" altLang="en-US" dirty="0"/>
          </a:p>
        </p:txBody>
      </p:sp>
      <p:pic>
        <p:nvPicPr>
          <p:cNvPr id="17413" name="Picture 4">
            <a:extLst>
              <a:ext uri="{FF2B5EF4-FFF2-40B4-BE49-F238E27FC236}">
                <a16:creationId xmlns:a16="http://schemas.microsoft.com/office/drawing/2014/main" id="{2C62C997-5801-D98F-CA1A-57D600C55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4" y="1774557"/>
            <a:ext cx="3033024" cy="288032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Text Box 6">
            <a:extLst>
              <a:ext uri="{FF2B5EF4-FFF2-40B4-BE49-F238E27FC236}">
                <a16:creationId xmlns:a16="http://schemas.microsoft.com/office/drawing/2014/main" id="{8BD97AC0-D7D5-0111-1DB4-E3D409E50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5731114"/>
            <a:ext cx="4359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en-US" sz="1800" dirty="0">
                <a:solidFill>
                  <a:schemeClr val="bg2"/>
                </a:solidFill>
              </a:rPr>
              <a:t>• S/B ratio can be very high!</a:t>
            </a:r>
          </a:p>
          <a:p>
            <a:r>
              <a:rPr lang="en-US" altLang="en-US" sz="1800" dirty="0">
                <a:solidFill>
                  <a:schemeClr val="bg2"/>
                </a:solidFill>
              </a:rPr>
              <a:t>• S/N ratio =&gt; detector area requirement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B0222-6095-0896-CB9B-386306E98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761820"/>
            <a:ext cx="3265671" cy="290364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56F63C-9D9F-C56B-3B0F-5DD54F5EFD64}"/>
              </a:ext>
            </a:extLst>
          </p:cNvPr>
          <p:cNvSpPr txBox="1"/>
          <p:nvPr/>
        </p:nvSpPr>
        <p:spPr>
          <a:xfrm>
            <a:off x="1907704" y="4801597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2"/>
                </a:solidFill>
              </a:rPr>
              <a:t>Mewaldt</a:t>
            </a:r>
            <a:r>
              <a:rPr lang="en-US" dirty="0">
                <a:solidFill>
                  <a:schemeClr val="bg2"/>
                </a:solidFill>
              </a:rPr>
              <a:t> et al. 2009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8C0C68-1BAF-C502-CAFB-2BF315DFB351}"/>
              </a:ext>
            </a:extLst>
          </p:cNvPr>
          <p:cNvSpPr txBox="1"/>
          <p:nvPr/>
        </p:nvSpPr>
        <p:spPr>
          <a:xfrm>
            <a:off x="5161266" y="4769699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Cohen et al. 2024</a:t>
            </a:r>
          </a:p>
        </p:txBody>
      </p:sp>
    </p:spTree>
    <p:extLst>
      <p:ext uri="{BB962C8B-B14F-4D97-AF65-F5344CB8AC3E}">
        <p14:creationId xmlns:p14="http://schemas.microsoft.com/office/powerpoint/2010/main" val="286289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>
            <a:extLst>
              <a:ext uri="{FF2B5EF4-FFF2-40B4-BE49-F238E27FC236}">
                <a16:creationId xmlns:a16="http://schemas.microsoft.com/office/drawing/2014/main" id="{9EF4A542-0BA0-5D8B-2E12-47B7E9660F0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en-US" sz="1000">
                <a:solidFill>
                  <a:schemeClr val="bg2"/>
                </a:solidFill>
              </a:rPr>
              <a:t>SNAP 5/5/25</a:t>
            </a:r>
            <a:endParaRPr lang="en-US" altLang="en-US" sz="1000">
              <a:solidFill>
                <a:schemeClr val="accent2"/>
              </a:solidFill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B4C3F7DD-F686-66E5-04EA-478088A878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How many particles?</a:t>
            </a:r>
            <a:endParaRPr lang="en-US" altLang="en-US" sz="4400" dirty="0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39EB300F-7698-8410-47CF-A0DE31ECAE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552" y="1465521"/>
            <a:ext cx="7772400" cy="4724400"/>
          </a:xfrm>
        </p:spPr>
        <p:txBody>
          <a:bodyPr/>
          <a:lstStyle/>
          <a:p>
            <a:r>
              <a:rPr lang="en-US" altLang="en-US" dirty="0" err="1"/>
              <a:t>Mewaldt</a:t>
            </a:r>
            <a:r>
              <a:rPr lang="en-US" altLang="en-US" dirty="0"/>
              <a:t> et al. estimate a total of 1.8 x 10</a:t>
            </a:r>
            <a:r>
              <a:rPr lang="en-US" altLang="en-US" baseline="30000" dirty="0"/>
              <a:t>28</a:t>
            </a:r>
            <a:r>
              <a:rPr lang="en-US" altLang="en-US" dirty="0"/>
              <a:t> ENA particles (hydrogen atoms) assuming isotropic emission in a hemisphere</a:t>
            </a:r>
          </a:p>
          <a:p>
            <a:r>
              <a:rPr lang="en-US" altLang="en-US" dirty="0"/>
              <a:t>RHESSI </a:t>
            </a:r>
            <a:r>
              <a:rPr lang="en-US" altLang="en-US" dirty="0">
                <a:latin typeface="Symbol" pitchFamily="2" charset="2"/>
              </a:rPr>
              <a:t>g</a:t>
            </a:r>
            <a:r>
              <a:rPr lang="en-US" altLang="en-US" dirty="0"/>
              <a:t>-ray observations imply a total of </a:t>
            </a:r>
            <a:r>
              <a:rPr lang="en-US" altLang="en-US" dirty="0">
                <a:solidFill>
                  <a:srgbClr val="000000"/>
                </a:solidFill>
                <a:latin typeface="Helvetica" pitchFamily="2" charset="0"/>
              </a:rPr>
              <a:t>1.3 x 10</a:t>
            </a:r>
            <a:r>
              <a:rPr lang="en-US" altLang="en-US" baseline="30000" dirty="0">
                <a:solidFill>
                  <a:srgbClr val="000000"/>
                </a:solidFill>
                <a:latin typeface="Helvetica" pitchFamily="2" charset="0"/>
              </a:rPr>
              <a:t>31</a:t>
            </a:r>
            <a:r>
              <a:rPr lang="en-US" altLang="en-US" dirty="0">
                <a:solidFill>
                  <a:srgbClr val="000000"/>
                </a:solidFill>
                <a:latin typeface="Helvetica" pitchFamily="2" charset="0"/>
              </a:rPr>
              <a:t> protons above 30 MeV</a:t>
            </a:r>
          </a:p>
          <a:p>
            <a:r>
              <a:rPr lang="en-US" altLang="en-US" dirty="0">
                <a:solidFill>
                  <a:srgbClr val="000000"/>
                </a:solidFill>
                <a:latin typeface="Helvetica" pitchFamily="2" charset="0"/>
              </a:rPr>
              <a:t>Assuming a spectral index of 3.5, this implies a total of 2 x 10</a:t>
            </a:r>
            <a:r>
              <a:rPr lang="en-US" altLang="en-US" baseline="30000" dirty="0">
                <a:solidFill>
                  <a:srgbClr val="000000"/>
                </a:solidFill>
                <a:latin typeface="Helvetica" pitchFamily="2" charset="0"/>
              </a:rPr>
              <a:t>34</a:t>
            </a:r>
            <a:r>
              <a:rPr lang="en-US" altLang="en-US" dirty="0">
                <a:solidFill>
                  <a:srgbClr val="000000"/>
                </a:solidFill>
                <a:latin typeface="Helvetica" pitchFamily="2" charset="0"/>
              </a:rPr>
              <a:t> protons above 1.6 MeV</a:t>
            </a:r>
          </a:p>
          <a:p>
            <a:r>
              <a:rPr lang="en-US" altLang="en-US" dirty="0">
                <a:solidFill>
                  <a:srgbClr val="000000"/>
                </a:solidFill>
                <a:latin typeface="Helvetica" pitchFamily="2" charset="0"/>
              </a:rPr>
              <a:t>Thus: escape efficiency of order 10</a:t>
            </a:r>
            <a:r>
              <a:rPr lang="en-US" altLang="en-US" baseline="30000" dirty="0">
                <a:solidFill>
                  <a:srgbClr val="000000"/>
                </a:solidFill>
                <a:latin typeface="Helvetica" pitchFamily="2" charset="0"/>
              </a:rPr>
              <a:t>-6</a:t>
            </a:r>
            <a:r>
              <a:rPr lang="en-US" altLang="en-US" dirty="0">
                <a:solidFill>
                  <a:srgbClr val="000000"/>
                </a:solidFill>
                <a:latin typeface="Helvetica" pitchFamily="2" charset="0"/>
              </a:rPr>
              <a:t>? How much loss to photoionization?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>
            <a:extLst>
              <a:ext uri="{FF2B5EF4-FFF2-40B4-BE49-F238E27FC236}">
                <a16:creationId xmlns:a16="http://schemas.microsoft.com/office/drawing/2014/main" id="{CE2772EC-B271-95C4-27C2-20F5C9559C1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en-US" sz="1000">
                <a:solidFill>
                  <a:schemeClr val="bg2"/>
                </a:solidFill>
              </a:rPr>
              <a:t>SNAP 5/5/25</a:t>
            </a:r>
            <a:endParaRPr lang="en-US" altLang="en-US" sz="1000">
              <a:solidFill>
                <a:schemeClr val="accent2"/>
              </a:solidFill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FC117BF-6951-7622-3EE4-52EE8D513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Some necessary physics</a:t>
            </a:r>
            <a:endParaRPr lang="en-US" altLang="en-US"/>
          </a:p>
        </p:txBody>
      </p:sp>
      <p:pic>
        <p:nvPicPr>
          <p:cNvPr id="27652" name="Picture 8" descr="chex.jpg                                                       00545B42Macintosh HD                   C27C62C9:">
            <a:extLst>
              <a:ext uri="{FF2B5EF4-FFF2-40B4-BE49-F238E27FC236}">
                <a16:creationId xmlns:a16="http://schemas.microsoft.com/office/drawing/2014/main" id="{8AFD52D1-1B14-EEDA-3FD1-76152B0FF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46225"/>
            <a:ext cx="4344988" cy="31019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9">
            <a:extLst>
              <a:ext uri="{FF2B5EF4-FFF2-40B4-BE49-F238E27FC236}">
                <a16:creationId xmlns:a16="http://schemas.microsoft.com/office/drawing/2014/main" id="{2488EFE1-F240-33C4-15B5-D5C85AAE2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925" y="4800600"/>
            <a:ext cx="3413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</a:rPr>
              <a:t>• Charge exchange vs collisions</a:t>
            </a:r>
          </a:p>
        </p:txBody>
      </p:sp>
      <p:sp>
        <p:nvSpPr>
          <p:cNvPr id="27654" name="Rectangle 10">
            <a:extLst>
              <a:ext uri="{FF2B5EF4-FFF2-40B4-BE49-F238E27FC236}">
                <a16:creationId xmlns:a16="http://schemas.microsoft.com/office/drawing/2014/main" id="{DD34238A-A568-2EF6-A21C-216CF6835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814888"/>
            <a:ext cx="381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</a:rPr>
              <a:t>• Charge exchange cross-sections (H-like and He-like only)</a:t>
            </a:r>
          </a:p>
        </p:txBody>
      </p:sp>
      <p:sp>
        <p:nvSpPr>
          <p:cNvPr id="27655" name="Rectangle 11">
            <a:extLst>
              <a:ext uri="{FF2B5EF4-FFF2-40B4-BE49-F238E27FC236}">
                <a16:creationId xmlns:a16="http://schemas.microsoft.com/office/drawing/2014/main" id="{66BF3A1C-A30D-190C-DF52-3B7797D29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8100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en-US" sz="1800" b="1">
                <a:solidFill>
                  <a:srgbClr val="FF0C12"/>
                </a:solidFill>
              </a:rPr>
              <a:t>Fe?</a:t>
            </a:r>
          </a:p>
        </p:txBody>
      </p:sp>
      <p:sp>
        <p:nvSpPr>
          <p:cNvPr id="27656" name="Rectangle 12">
            <a:extLst>
              <a:ext uri="{FF2B5EF4-FFF2-40B4-BE49-F238E27FC236}">
                <a16:creationId xmlns:a16="http://schemas.microsoft.com/office/drawing/2014/main" id="{8D007ED4-D094-1A47-43E6-CAB0F176E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5562600"/>
            <a:ext cx="6643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</a:rPr>
              <a:t>• Impact ionization </a:t>
            </a:r>
            <a:r>
              <a:rPr lang="en-US" altLang="en-US" sz="1800">
                <a:solidFill>
                  <a:schemeClr val="bg2"/>
                </a:solidFill>
                <a:latin typeface="Symbol" pitchFamily="2" charset="2"/>
              </a:rPr>
              <a:t>s</a:t>
            </a:r>
            <a:r>
              <a:rPr lang="en-US" altLang="en-US" sz="1800" baseline="-25000">
                <a:solidFill>
                  <a:schemeClr val="bg2"/>
                </a:solidFill>
              </a:rPr>
              <a:t>i</a:t>
            </a:r>
            <a:r>
              <a:rPr lang="en-US" altLang="en-US" sz="1800">
                <a:solidFill>
                  <a:schemeClr val="bg2"/>
                </a:solidFill>
              </a:rPr>
              <a:t> = 2.3 x 10</a:t>
            </a:r>
            <a:r>
              <a:rPr lang="en-US" altLang="en-US" sz="1800" baseline="30000">
                <a:solidFill>
                  <a:schemeClr val="bg2"/>
                </a:solidFill>
              </a:rPr>
              <a:t>-17</a:t>
            </a:r>
            <a:r>
              <a:rPr lang="en-US" altLang="en-US" sz="1800">
                <a:solidFill>
                  <a:schemeClr val="bg2"/>
                </a:solidFill>
              </a:rPr>
              <a:t> E</a:t>
            </a:r>
            <a:r>
              <a:rPr lang="en-US" altLang="en-US" sz="1800" baseline="-25000">
                <a:solidFill>
                  <a:schemeClr val="bg2"/>
                </a:solidFill>
              </a:rPr>
              <a:t>p</a:t>
            </a:r>
            <a:r>
              <a:rPr lang="en-US" altLang="en-US" sz="1800" baseline="30000">
                <a:solidFill>
                  <a:schemeClr val="bg2"/>
                </a:solidFill>
              </a:rPr>
              <a:t>-0.897</a:t>
            </a:r>
            <a:r>
              <a:rPr lang="en-US" altLang="en-US" sz="1800">
                <a:solidFill>
                  <a:schemeClr val="bg2"/>
                </a:solidFill>
              </a:rPr>
              <a:t> cm</a:t>
            </a:r>
            <a:r>
              <a:rPr lang="en-US" altLang="en-US" sz="1800" baseline="30000">
                <a:solidFill>
                  <a:schemeClr val="bg2"/>
                </a:solidFill>
              </a:rPr>
              <a:t>2</a:t>
            </a:r>
            <a:r>
              <a:rPr lang="en-US" altLang="en-US" sz="1800">
                <a:solidFill>
                  <a:schemeClr val="bg2"/>
                </a:solidFill>
              </a:rPr>
              <a:t> (Barghouty, 2000)</a:t>
            </a:r>
          </a:p>
        </p:txBody>
      </p:sp>
      <p:pic>
        <p:nvPicPr>
          <p:cNvPr id="27657" name="Picture 13">
            <a:extLst>
              <a:ext uri="{FF2B5EF4-FFF2-40B4-BE49-F238E27FC236}">
                <a16:creationId xmlns:a16="http://schemas.microsoft.com/office/drawing/2014/main" id="{5AD48C6B-42E7-FC48-5FED-B4109C286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365625" cy="31178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7658" name="Rectangle 14">
            <a:extLst>
              <a:ext uri="{FF2B5EF4-FFF2-40B4-BE49-F238E27FC236}">
                <a16:creationId xmlns:a16="http://schemas.microsoft.com/office/drawing/2014/main" id="{1749D1C5-81B9-3578-8549-4C117536F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8100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en-US" sz="1800" b="1">
                <a:solidFill>
                  <a:srgbClr val="FF0C12"/>
                </a:solidFill>
              </a:rPr>
              <a:t>Fe?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>
            <a:extLst>
              <a:ext uri="{FF2B5EF4-FFF2-40B4-BE49-F238E27FC236}">
                <a16:creationId xmlns:a16="http://schemas.microsoft.com/office/drawing/2014/main" id="{66F46C65-9454-D1C1-A731-AFF8D33D671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en-US" sz="1000">
                <a:solidFill>
                  <a:schemeClr val="bg2"/>
                </a:solidFill>
              </a:rPr>
              <a:t>SNAP 5/5/25</a:t>
            </a:r>
            <a:endParaRPr lang="en-US" altLang="en-US" sz="1000">
              <a:solidFill>
                <a:schemeClr val="accent2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A22DD2F-49A5-9762-789A-D1D639E19A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Whence flare ENAs?</a:t>
            </a:r>
            <a:endParaRPr lang="en-US" altLang="en-US"/>
          </a:p>
        </p:txBody>
      </p:sp>
      <p:pic>
        <p:nvPicPr>
          <p:cNvPr id="20484" name="Picture 3" descr="Gurman_cartoon.jpg                                             0029C1A4Macintosh HD                   C27C62C9:">
            <a:extLst>
              <a:ext uri="{FF2B5EF4-FFF2-40B4-BE49-F238E27FC236}">
                <a16:creationId xmlns:a16="http://schemas.microsoft.com/office/drawing/2014/main" id="{D6561325-B3A7-648E-96CB-D2CBE041C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3506788" cy="4343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4" descr="Mikic-Lee_cartoon.jpg                                          0029C1A4Macintosh HD                   C27C62C9:">
            <a:extLst>
              <a:ext uri="{FF2B5EF4-FFF2-40B4-BE49-F238E27FC236}">
                <a16:creationId xmlns:a16="http://schemas.microsoft.com/office/drawing/2014/main" id="{9EBD791E-821E-3D79-DA32-2CE0B92E0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4419600" cy="2527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Text Box 5">
            <a:extLst>
              <a:ext uri="{FF2B5EF4-FFF2-40B4-BE49-F238E27FC236}">
                <a16:creationId xmlns:a16="http://schemas.microsoft.com/office/drawing/2014/main" id="{592DF699-7B9E-C732-8596-468AC5913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934996"/>
            <a:ext cx="18302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en-US" sz="1600" dirty="0" err="1">
                <a:solidFill>
                  <a:schemeClr val="bg1"/>
                </a:solidFill>
              </a:rPr>
              <a:t>Mikic</a:t>
            </a:r>
            <a:r>
              <a:rPr lang="en-US" altLang="en-US" sz="1600" dirty="0">
                <a:solidFill>
                  <a:schemeClr val="bg1"/>
                </a:solidFill>
              </a:rPr>
              <a:t> &amp; Lee, 2006</a:t>
            </a:r>
          </a:p>
        </p:txBody>
      </p:sp>
      <p:sp>
        <p:nvSpPr>
          <p:cNvPr id="20487" name="Rectangle 6">
            <a:extLst>
              <a:ext uri="{FF2B5EF4-FFF2-40B4-BE49-F238E27FC236}">
                <a16:creationId xmlns:a16="http://schemas.microsoft.com/office/drawing/2014/main" id="{3F204176-5EA0-5F69-A56D-552695AD3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5737619"/>
            <a:ext cx="4114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en-US" sz="1600" dirty="0">
                <a:solidFill>
                  <a:schemeClr val="hlink"/>
                </a:solidFill>
              </a:rPr>
              <a:t>Dennis &amp; Schwartz, 1989</a:t>
            </a:r>
          </a:p>
        </p:txBody>
      </p:sp>
      <p:sp>
        <p:nvSpPr>
          <p:cNvPr id="20488" name="Text Box 7">
            <a:extLst>
              <a:ext uri="{FF2B5EF4-FFF2-40B4-BE49-F238E27FC236}">
                <a16:creationId xmlns:a16="http://schemas.microsoft.com/office/drawing/2014/main" id="{32722901-969E-DD27-8F9A-2A7460C54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324600"/>
            <a:ext cx="340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</a:rPr>
              <a:t>http://solarmuri.ssl.berkeley.edu/~hhudson/cartoons/</a:t>
            </a:r>
          </a:p>
        </p:txBody>
      </p:sp>
      <p:sp>
        <p:nvSpPr>
          <p:cNvPr id="20489" name="Line 8">
            <a:extLst>
              <a:ext uri="{FF2B5EF4-FFF2-40B4-BE49-F238E27FC236}">
                <a16:creationId xmlns:a16="http://schemas.microsoft.com/office/drawing/2014/main" id="{BB25649B-C75C-6C76-0374-84A6A15DF1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1981200"/>
            <a:ext cx="533400" cy="990600"/>
          </a:xfrm>
          <a:prstGeom prst="line">
            <a:avLst/>
          </a:prstGeom>
          <a:noFill/>
          <a:ln w="57150">
            <a:solidFill>
              <a:srgbClr val="FF0C1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Line 9">
            <a:extLst>
              <a:ext uri="{FF2B5EF4-FFF2-40B4-BE49-F238E27FC236}">
                <a16:creationId xmlns:a16="http://schemas.microsoft.com/office/drawing/2014/main" id="{E7486500-8B88-9BAD-B394-774A795EF3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362200"/>
            <a:ext cx="1066800" cy="381000"/>
          </a:xfrm>
          <a:prstGeom prst="line">
            <a:avLst/>
          </a:prstGeom>
          <a:noFill/>
          <a:ln w="57150">
            <a:solidFill>
              <a:srgbClr val="FF0C1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1FEDFC-286E-2610-A8E1-47ADD64CF6B5}"/>
              </a:ext>
            </a:extLst>
          </p:cNvPr>
          <p:cNvSpPr txBox="1"/>
          <p:nvPr/>
        </p:nvSpPr>
        <p:spPr>
          <a:xfrm>
            <a:off x="5185735" y="4370427"/>
            <a:ext cx="217245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Likely ENA 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90C2C-E200-D316-D01A-B7B230781B14}"/>
              </a:ext>
            </a:extLst>
          </p:cNvPr>
          <p:cNvSpPr txBox="1"/>
          <p:nvPr/>
        </p:nvSpPr>
        <p:spPr>
          <a:xfrm>
            <a:off x="4912324" y="4889500"/>
            <a:ext cx="992579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Unlikely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7450B8-E06C-62E9-96FF-9A1B81C7D78F}"/>
              </a:ext>
            </a:extLst>
          </p:cNvPr>
          <p:cNvCxnSpPr>
            <a:cxnSpLocks/>
          </p:cNvCxnSpPr>
          <p:nvPr/>
        </p:nvCxnSpPr>
        <p:spPr bwMode="auto">
          <a:xfrm>
            <a:off x="1835696" y="1809790"/>
            <a:ext cx="3343837" cy="25677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C130B4-8681-8414-3A8D-FB3D705FCEDC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1600" y="2476500"/>
            <a:ext cx="723303" cy="1892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88E0A3-EDE3-D7D9-3B77-4C06A70E5671}"/>
              </a:ext>
            </a:extLst>
          </p:cNvPr>
          <p:cNvCxnSpPr>
            <a:cxnSpLocks/>
          </p:cNvCxnSpPr>
          <p:nvPr/>
        </p:nvCxnSpPr>
        <p:spPr bwMode="auto">
          <a:xfrm flipV="1">
            <a:off x="1981994" y="5070549"/>
            <a:ext cx="2923160" cy="1968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45142</TotalTime>
  <Words>684</Words>
  <Application>Microsoft Macintosh PowerPoint</Application>
  <PresentationFormat>On-screen Show (4:3)</PresentationFormat>
  <Paragraphs>91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ヒラギノ角ゴ Pro W3</vt:lpstr>
      <vt:lpstr>Times New Roman</vt:lpstr>
      <vt:lpstr>Symbol</vt:lpstr>
      <vt:lpstr>Helvetica</vt:lpstr>
      <vt:lpstr>Blank Presentation</vt:lpstr>
      <vt:lpstr>Energetic Neutral Atoms (ENAs) from solar flares?</vt:lpstr>
      <vt:lpstr>Energetic Neutral Atoms</vt:lpstr>
      <vt:lpstr>Three flare configurations</vt:lpstr>
      <vt:lpstr>ENA and Ion Propagation</vt:lpstr>
      <vt:lpstr>PowerPoint Presentation</vt:lpstr>
      <vt:lpstr>How detectable are ENAs?</vt:lpstr>
      <vt:lpstr>How many particles?</vt:lpstr>
      <vt:lpstr>Some necessary physics</vt:lpstr>
      <vt:lpstr>Whence flare ENAs?</vt:lpstr>
      <vt:lpstr>A flare/heliosphere ENA source</vt:lpstr>
      <vt:lpstr>Conclusions</vt:lpstr>
      <vt:lpstr>Mewaldt et al. Figures</vt:lpstr>
      <vt:lpstr>Mewaldt et al. Figures (II)</vt:lpstr>
    </vt:vector>
  </TitlesOfParts>
  <Company>Lockheed Martin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White Light Flares: TRACE and HXT Observations</dc:title>
  <dc:creator>Thomas Metcalf</dc:creator>
  <cp:keywords/>
  <cp:lastModifiedBy>Hudson, Hugh</cp:lastModifiedBy>
  <cp:revision>539</cp:revision>
  <cp:lastPrinted>2025-05-04T20:33:03Z</cp:lastPrinted>
  <dcterms:created xsi:type="dcterms:W3CDTF">2010-08-02T20:50:20Z</dcterms:created>
  <dcterms:modified xsi:type="dcterms:W3CDTF">2025-05-05T07:33:14Z</dcterms:modified>
</cp:coreProperties>
</file>