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74" r:id="rId5"/>
    <p:sldId id="275" r:id="rId6"/>
    <p:sldId id="276" r:id="rId7"/>
    <p:sldId id="277" r:id="rId8"/>
    <p:sldId id="284" r:id="rId9"/>
    <p:sldId id="278" r:id="rId10"/>
    <p:sldId id="282" r:id="rId11"/>
    <p:sldId id="285" r:id="rId12"/>
    <p:sldId id="281" r:id="rId13"/>
    <p:sldId id="279" r:id="rId14"/>
    <p:sldId id="283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5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39C09-FE37-9B4E-9D24-8A96C056C7A4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7A58A-D909-2342-A85B-211EBC6BB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the photosphere, for this purpose, is the quiet Sun and that we should regard spots, faculae, and network as “Other”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</a:t>
            </a:r>
            <a:r>
              <a:rPr lang="en-US" baseline="0" dirty="0" smtClean="0"/>
              <a:t>t change in F10.7/SSN; very substantial change in flare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solar 10 cm flux has three parts: the quiet Sun (Q-component), the S-component, and flares (R-component). F10.7 in principle omits the flares.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natural splitting in to SSN =</a:t>
            </a:r>
            <a:r>
              <a:rPr lang="en-US" baseline="0" dirty="0" smtClean="0"/>
              <a:t> NS + 10NG. Can this be tracked and utilized?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yet…. Qualitatively, the surface flux-transfer dynamics seem to be quite well</a:t>
            </a:r>
            <a:r>
              <a:rPr lang="en-US" baseline="0" dirty="0" smtClean="0"/>
              <a:t> understood on the basis of very limited model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Regarding calibration of the proxies, I have in mind the separate calibration of the group and number components of SSN, for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I’d only show these two slides if I had enough time, but of course they are really the</a:t>
            </a:r>
            <a:r>
              <a:rPr lang="en-US" baseline="0" dirty="0" smtClean="0"/>
              <a:t> most interesting 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54F2-6EA5-C949-90ED-9071E1D05D5E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d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hughhudson/Desktop/text/presentations/2013/agu/poynting_flux_ar11158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82000" cy="2209800"/>
          </a:xfrm>
        </p:spPr>
        <p:txBody>
          <a:bodyPr>
            <a:noAutofit/>
          </a:bodyPr>
          <a:lstStyle/>
          <a:p>
            <a:r>
              <a:rPr lang="en-US" dirty="0" smtClean="0"/>
              <a:t>What is the SSN </a:t>
            </a:r>
            <a:br>
              <a:rPr lang="en-US" dirty="0" smtClean="0"/>
            </a:br>
            <a:r>
              <a:rPr lang="en-US" dirty="0" smtClean="0"/>
              <a:t>proxy good for?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2590800"/>
            <a:ext cx="6705600" cy="914400"/>
          </a:xfrm>
        </p:spPr>
        <p:txBody>
          <a:bodyPr anchor="t">
            <a:normAutofit fontScale="25000" lnSpcReduction="20000"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Hugh Hudson</a:t>
            </a:r>
            <a:r>
              <a:rPr lang="en-US" sz="9600" baseline="30000" dirty="0" smtClean="0">
                <a:solidFill>
                  <a:schemeClr val="tx1"/>
                </a:solidFill>
              </a:rPr>
              <a:t>1,2</a:t>
            </a:r>
            <a:r>
              <a:rPr lang="en-US" sz="9600" dirty="0" smtClean="0">
                <a:solidFill>
                  <a:schemeClr val="tx1"/>
                </a:solidFill>
              </a:rPr>
              <a:t> and Brian Welsch</a:t>
            </a:r>
            <a:r>
              <a:rPr lang="en-US" sz="9600" baseline="300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sz="9600" i="1" baseline="30000" dirty="0" smtClean="0"/>
              <a:t>1</a:t>
            </a:r>
            <a:r>
              <a:rPr lang="en-US" sz="9600" i="1" dirty="0" smtClean="0"/>
              <a:t>UC Berkeley </a:t>
            </a:r>
            <a:r>
              <a:rPr lang="en-US" sz="9600" i="1" baseline="30000" dirty="0" smtClean="0"/>
              <a:t>2</a:t>
            </a:r>
            <a:r>
              <a:rPr lang="en-US" sz="9600" i="1" dirty="0" smtClean="0"/>
              <a:t>University of Glasgow</a:t>
            </a:r>
          </a:p>
          <a:p>
            <a:endParaRPr lang="en-US" sz="9600" i="1" dirty="0" smtClean="0"/>
          </a:p>
          <a:p>
            <a:pPr algn="l"/>
            <a:endParaRPr lang="en-US" sz="1730" dirty="0" smtClean="0"/>
          </a:p>
          <a:p>
            <a:pPr algn="l"/>
            <a:endParaRPr lang="en-US" sz="1730" dirty="0" smtClean="0"/>
          </a:p>
          <a:p>
            <a:pPr algn="l"/>
            <a:r>
              <a:rPr lang="en-US" sz="1730" dirty="0" smtClean="0"/>
              <a:t>1.</a:t>
            </a:r>
          </a:p>
          <a:p>
            <a:pPr algn="l"/>
            <a:endParaRPr lang="en-US" sz="1730" i="1" dirty="0" smtClean="0"/>
          </a:p>
          <a:p>
            <a:endParaRPr lang="en-US" sz="1730" i="1" dirty="0" smtClean="0"/>
          </a:p>
          <a:p>
            <a:endParaRPr lang="en-US" sz="1730" i="1" dirty="0" smtClean="0"/>
          </a:p>
          <a:p>
            <a:endParaRPr lang="en-US" sz="1730" baseline="30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magnetic energy flux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990600"/>
            <a:ext cx="6781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“Reliable, accurate maps of the </a:t>
            </a:r>
            <a:r>
              <a:rPr lang="en-US" dirty="0" err="1" smtClean="0"/>
              <a:t>Poynting</a:t>
            </a:r>
            <a:r>
              <a:rPr lang="en-US" dirty="0" smtClean="0"/>
              <a:t> flux are essential for quantitative studies of the buildup of magnetic energy before flares and coronal mass ejections.” (Fisher et al. 2012)</a:t>
            </a:r>
          </a:p>
          <a:p>
            <a:endParaRPr lang="en-US" dirty="0" smtClean="0"/>
          </a:p>
          <a:p>
            <a:r>
              <a:rPr lang="en-US" dirty="0" smtClean="0"/>
              <a:t>Theory and inference from observation are coming along; meanwhile, we have the proxies, e.g. RHESSI flare positions:</a:t>
            </a:r>
            <a:endParaRPr lang="en-US" dirty="0"/>
          </a:p>
        </p:txBody>
      </p:sp>
      <p:pic>
        <p:nvPicPr>
          <p:cNvPr id="7" name="Picture 6" descr="otl_syn_10-nov-1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0550" y="3124200"/>
            <a:ext cx="4667250" cy="31115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flare_strea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75300" y="3124200"/>
            <a:ext cx="3111500" cy="31115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Donut 8"/>
          <p:cNvSpPr/>
          <p:nvPr/>
        </p:nvSpPr>
        <p:spPr>
          <a:xfrm rot="18648180">
            <a:off x="1433535" y="4212486"/>
            <a:ext cx="1440180" cy="822960"/>
          </a:xfrm>
          <a:prstGeom prst="donut">
            <a:avLst>
              <a:gd name="adj" fmla="val 0"/>
            </a:avLst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905000" y="6248400"/>
            <a:ext cx="267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RHESSI flare longitudes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Maps of the </a:t>
            </a:r>
            <a:r>
              <a:rPr lang="en-US" sz="3200" dirty="0" err="1" smtClean="0"/>
              <a:t>Poynting</a:t>
            </a:r>
            <a:r>
              <a:rPr lang="en-US" sz="3200" dirty="0" smtClean="0"/>
              <a:t> flux, AR 11158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5638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Grayscale saturation at 2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9</a:t>
            </a:r>
            <a:r>
              <a:rPr lang="en-US" dirty="0" smtClean="0"/>
              <a:t> erg/cm</a:t>
            </a:r>
            <a:r>
              <a:rPr lang="en-US" baseline="30000" dirty="0" smtClean="0"/>
              <a:t>2</a:t>
            </a:r>
            <a:r>
              <a:rPr lang="en-US" dirty="0" smtClean="0"/>
              <a:t>s</a:t>
            </a:r>
          </a:p>
          <a:p>
            <a:r>
              <a:rPr lang="en-US" dirty="0" smtClean="0"/>
              <a:t>• B contour at 500 G</a:t>
            </a:r>
          </a:p>
        </p:txBody>
      </p:sp>
      <p:pic>
        <p:nvPicPr>
          <p:cNvPr id="10" name="poynting_flux_ar11158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609600"/>
            <a:ext cx="7200900" cy="48222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4478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• There have been rapid strides in proxies of solar activity, including major recent discoveries</a:t>
            </a:r>
          </a:p>
          <a:p>
            <a:endParaRPr lang="en-US" sz="2400" dirty="0" smtClean="0"/>
          </a:p>
          <a:p>
            <a:r>
              <a:rPr lang="en-US" sz="2400" dirty="0" smtClean="0"/>
              <a:t>• With image-resolved data, we should be able to calibrate some of the proxies in terms of physical quantities</a:t>
            </a:r>
          </a:p>
          <a:p>
            <a:endParaRPr lang="en-US" sz="2400" dirty="0" smtClean="0"/>
          </a:p>
          <a:p>
            <a:r>
              <a:rPr lang="en-US" sz="2400" dirty="0" smtClean="0"/>
              <a:t>• Ideally, the calibrated proxy should match its theoretical prediction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Emerging flux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82" y="1295399"/>
            <a:ext cx="8367918" cy="529105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neat proxy result: AD 775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8077200" cy="368741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045067" y="4876800"/>
            <a:ext cx="1641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Miyake et al. 2012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322332"/>
            <a:ext cx="8002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Using 1-year sampling, Miyake et al. discovered the first radioisotope event</a:t>
            </a:r>
          </a:p>
          <a:p>
            <a:r>
              <a:rPr lang="en-US" dirty="0" smtClean="0"/>
              <a:t>• The event was confirmed in German oak and </a:t>
            </a:r>
            <a:r>
              <a:rPr lang="en-US" baseline="30000" dirty="0" smtClean="0"/>
              <a:t>10</a:t>
            </a:r>
            <a:r>
              <a:rPr lang="en-US" dirty="0" smtClean="0"/>
              <a:t>Be</a:t>
            </a:r>
          </a:p>
          <a:p>
            <a:r>
              <a:rPr lang="en-US" dirty="0" smtClean="0"/>
              <a:t>• A second event has now been found…</a:t>
            </a:r>
            <a:r>
              <a:rPr lang="en-US" i="1" dirty="0" smtClean="0"/>
              <a:t>. are these solar </a:t>
            </a:r>
            <a:r>
              <a:rPr lang="en-US" i="1" dirty="0" err="1" smtClean="0"/>
              <a:t>megaflares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New work on sector boundaries in the photosphere: flares as a proxy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71600"/>
            <a:ext cx="3352800" cy="268224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371600"/>
            <a:ext cx="3352800" cy="268224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95400" y="4343400"/>
            <a:ext cx="678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The RHESSI flare catalog shows a clear hemispheric segregation that follows the Hale sector rule</a:t>
            </a:r>
          </a:p>
          <a:p>
            <a:r>
              <a:rPr lang="en-US" dirty="0" smtClean="0"/>
              <a:t>• These plots, by Iain Hannah, extend the work reported by </a:t>
            </a:r>
            <a:r>
              <a:rPr lang="en-US" dirty="0" err="1" smtClean="0"/>
              <a:t>Svalgaard</a:t>
            </a:r>
            <a:r>
              <a:rPr lang="en-US" dirty="0" smtClean="0"/>
              <a:t> et al., </a:t>
            </a:r>
            <a:r>
              <a:rPr lang="en-US" dirty="0" err="1" smtClean="0"/>
              <a:t>ApJ</a:t>
            </a:r>
            <a:r>
              <a:rPr lang="en-US" dirty="0" smtClean="0"/>
              <a:t> 733, 49 (2011). </a:t>
            </a:r>
          </a:p>
          <a:p>
            <a:r>
              <a:rPr lang="en-US" dirty="0" smtClean="0"/>
              <a:t>• A puzzle: the flare occurrence proxy characterizes the most intense and most localized magnetic energy flux. How can it so clearly show us the sector structure, which is the global dipole/</a:t>
            </a:r>
            <a:r>
              <a:rPr lang="en-US" dirty="0" err="1" smtClean="0"/>
              <a:t>quadrupole</a:t>
            </a:r>
            <a:r>
              <a:rPr lang="en-US" dirty="0" smtClean="0"/>
              <a:t> field of the Sun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1633477"/>
            <a:ext cx="55206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Query: </a:t>
            </a:r>
          </a:p>
          <a:p>
            <a:endParaRPr lang="en-US" i="1" dirty="0" smtClean="0"/>
          </a:p>
          <a:p>
            <a:r>
              <a:rPr lang="en-US" i="1" dirty="0" smtClean="0"/>
              <a:t>	The sunspot number SSN, among many other proxies, show us something about solar activity. But what are they trying to tell us?</a:t>
            </a:r>
          </a:p>
          <a:p>
            <a:endParaRPr lang="en-US" i="1" dirty="0" smtClean="0"/>
          </a:p>
          <a:p>
            <a:r>
              <a:rPr lang="en-US" i="1" dirty="0" smtClean="0"/>
              <a:t>Presentation:</a:t>
            </a:r>
          </a:p>
          <a:p>
            <a:endParaRPr lang="en-US" i="1" dirty="0" smtClean="0"/>
          </a:p>
          <a:p>
            <a:r>
              <a:rPr lang="en-US" i="1" dirty="0" smtClean="0"/>
              <a:t>	• Assessment of proxies</a:t>
            </a:r>
          </a:p>
          <a:p>
            <a:r>
              <a:rPr lang="en-US" i="1" dirty="0" smtClean="0"/>
              <a:t>	• Physical significance</a:t>
            </a:r>
          </a:p>
          <a:p>
            <a:r>
              <a:rPr lang="en-US" i="1" dirty="0" smtClean="0"/>
              <a:t>	• The longer term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6962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838200"/>
            <a:ext cx="552060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Radiant energy</a:t>
            </a:r>
          </a:p>
          <a:p>
            <a:r>
              <a:rPr lang="en-US" dirty="0" smtClean="0"/>
              <a:t>	- </a:t>
            </a:r>
            <a:r>
              <a:rPr lang="en-US" dirty="0" err="1" smtClean="0"/>
              <a:t>Photospheric</a:t>
            </a:r>
            <a:endParaRPr lang="en-US" dirty="0" smtClean="0"/>
          </a:p>
          <a:p>
            <a:r>
              <a:rPr lang="en-US" dirty="0" smtClean="0"/>
              <a:t>	- </a:t>
            </a:r>
            <a:r>
              <a:rPr lang="en-US" b="1" dirty="0" smtClean="0"/>
              <a:t>Other </a:t>
            </a:r>
            <a:r>
              <a:rPr lang="en-US" dirty="0" smtClean="0"/>
              <a:t>(spots, faculae, corona, flares, </a:t>
            </a:r>
            <a:r>
              <a:rPr lang="en-US" dirty="0" err="1" smtClean="0"/>
              <a:t>CMEs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dirty="0" smtClean="0"/>
              <a:t>• Solar-wind advection</a:t>
            </a:r>
          </a:p>
          <a:p>
            <a:r>
              <a:rPr lang="en-US" dirty="0" smtClean="0"/>
              <a:t>• Non-traditional (neutrinos, </a:t>
            </a:r>
            <a:r>
              <a:rPr lang="en-US" dirty="0" err="1" smtClean="0"/>
              <a:t>axions</a:t>
            </a:r>
            <a:r>
              <a:rPr lang="en-US" dirty="0" smtClean="0"/>
              <a:t>, etc.) </a:t>
            </a:r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6962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Solar Luminosity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590800"/>
            <a:ext cx="5562600" cy="3430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839232"/>
            <a:ext cx="7493000" cy="4988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867400"/>
            <a:ext cx="357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www.globalwarmingart.com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6962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Proxies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371600"/>
            <a:ext cx="58674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We can track solar variability into the past, further and further into the past, but with ever-decreasing fidelity.</a:t>
            </a:r>
          </a:p>
          <a:p>
            <a:endParaRPr lang="en-US" dirty="0" smtClean="0"/>
          </a:p>
          <a:p>
            <a:r>
              <a:rPr lang="en-US" dirty="0" smtClean="0"/>
              <a:t>• F10.7: microwave radiometry, calibrated to 1%</a:t>
            </a:r>
            <a:r>
              <a:rPr lang="en-US" sz="2400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, since 1947</a:t>
            </a:r>
          </a:p>
          <a:p>
            <a:endParaRPr lang="en-US" dirty="0" smtClean="0"/>
          </a:p>
          <a:p>
            <a:r>
              <a:rPr lang="en-US" dirty="0" smtClean="0"/>
              <a:t>• SSN: counts of sunspots, calibrated to a few %, since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endParaRPr lang="en-US" dirty="0" smtClean="0"/>
          </a:p>
          <a:p>
            <a:r>
              <a:rPr lang="en-US" dirty="0" smtClean="0"/>
              <a:t>• The geomagnetic record</a:t>
            </a:r>
          </a:p>
          <a:p>
            <a:endParaRPr lang="en-US" dirty="0" smtClean="0"/>
          </a:p>
          <a:p>
            <a:r>
              <a:rPr lang="en-US" dirty="0" smtClean="0"/>
              <a:t>• The radioisotope record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i="1" dirty="0" smtClean="0"/>
              <a:t>To think about: why is this accuracy so poor, and </a:t>
            </a:r>
          </a:p>
          <a:p>
            <a:r>
              <a:rPr lang="en-US" i="1" dirty="0" smtClean="0"/>
              <a:t>	could we benefit from an order-of-magnitude 	improvement? Mg II index has 0.15% </a:t>
            </a:r>
            <a:r>
              <a:rPr lang="en-US" i="1" dirty="0" err="1" smtClean="0"/>
              <a:t>rms</a:t>
            </a:r>
            <a:r>
              <a:rPr lang="en-US" i="1" dirty="0" smtClean="0"/>
              <a:t> in 2008!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457200"/>
            <a:ext cx="7696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F10.7 as a physical quantity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24000"/>
            <a:ext cx="3683000" cy="332886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17341" y="5029200"/>
            <a:ext cx="343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Quiet Sun and “S-components”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523999"/>
            <a:ext cx="3657642" cy="332886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17941" y="5791200"/>
            <a:ext cx="2821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err="1" smtClean="0"/>
              <a:t>Kakinuma</a:t>
            </a:r>
            <a:r>
              <a:rPr lang="en-US" sz="1600" dirty="0" smtClean="0"/>
              <a:t> &amp; </a:t>
            </a:r>
            <a:r>
              <a:rPr lang="en-US" sz="1600" dirty="0" err="1" smtClean="0"/>
              <a:t>Swarup</a:t>
            </a:r>
            <a:r>
              <a:rPr lang="en-US" sz="1600" dirty="0" smtClean="0"/>
              <a:t> (1962)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03541" y="5040868"/>
            <a:ext cx="343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Complicated </a:t>
            </a:r>
            <a:r>
              <a:rPr lang="en-US" dirty="0" err="1" smtClean="0"/>
              <a:t>radiative</a:t>
            </a:r>
            <a:r>
              <a:rPr lang="en-US" dirty="0" smtClean="0"/>
              <a:t>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SSN = 272: 15 Nov. 2013 </a:t>
            </a:r>
            <a:endParaRPr lang="en-US" sz="3600" dirty="0"/>
          </a:p>
        </p:txBody>
      </p:sp>
      <p:pic>
        <p:nvPicPr>
          <p:cNvPr id="5" name="Picture 4" descr="ssn27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8839200" cy="359659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Difficulties in SSN interpretation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dynamo source of sunspot magnetism is not well understood</a:t>
            </a:r>
          </a:p>
          <a:p>
            <a:r>
              <a:rPr lang="en-US" sz="2400" dirty="0" smtClean="0"/>
              <a:t>The propagation of field from interior to surface is not well understood</a:t>
            </a:r>
          </a:p>
          <a:p>
            <a:r>
              <a:rPr lang="en-US" sz="2400" dirty="0" smtClean="0"/>
              <a:t>The flows that aggregate the field into spots are not well observed</a:t>
            </a:r>
          </a:p>
          <a:p>
            <a:r>
              <a:rPr lang="en-US" sz="2400" dirty="0" smtClean="0"/>
              <a:t>The fragmentation of spots is understood only qualitatively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dilemma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can measure these (and many other) proxies pretty well</a:t>
            </a:r>
          </a:p>
          <a:p>
            <a:r>
              <a:rPr lang="en-US" sz="2400" dirty="0" smtClean="0"/>
              <a:t>Each tracks the solar non-</a:t>
            </a:r>
            <a:r>
              <a:rPr lang="en-US" sz="2400" dirty="0" err="1" smtClean="0"/>
              <a:t>photospheric</a:t>
            </a:r>
            <a:r>
              <a:rPr lang="en-US" sz="2400" dirty="0" smtClean="0"/>
              <a:t> luminosity</a:t>
            </a:r>
          </a:p>
          <a:p>
            <a:r>
              <a:rPr lang="en-US" sz="2400" dirty="0" smtClean="0"/>
              <a:t>Each reflects solar magnetism in some different (and ill-understood) manner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b="1" i="1" dirty="0" smtClean="0"/>
              <a:t>But, how do we make quantitative use </a:t>
            </a:r>
          </a:p>
          <a:p>
            <a:pPr algn="ctr">
              <a:buNone/>
            </a:pPr>
            <a:r>
              <a:rPr lang="en-US" sz="2400" b="1" i="1" dirty="0" smtClean="0"/>
              <a:t>of this information?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21175</TotalTime>
  <Words>808</Words>
  <Application>Microsoft Macintosh PowerPoint</Application>
  <PresentationFormat>On-screen Show (4:3)</PresentationFormat>
  <Paragraphs>95</Paragraphs>
  <Slides>15</Slides>
  <Notes>8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What is the SSN  proxy good for?</vt:lpstr>
      <vt:lpstr>Outline</vt:lpstr>
      <vt:lpstr>Solar Luminosity</vt:lpstr>
      <vt:lpstr>Slide 4</vt:lpstr>
      <vt:lpstr>The Proxies</vt:lpstr>
      <vt:lpstr>Slide 6</vt:lpstr>
      <vt:lpstr>SSN = 272: 15 Nov. 2013 </vt:lpstr>
      <vt:lpstr>Difficulties in SSN interpretation</vt:lpstr>
      <vt:lpstr>The dilemma</vt:lpstr>
      <vt:lpstr>The magnetic energy flux</vt:lpstr>
      <vt:lpstr>Maps of the Poynting flux, AR 11158</vt:lpstr>
      <vt:lpstr>Conclusions</vt:lpstr>
      <vt:lpstr>Emerging flux</vt:lpstr>
      <vt:lpstr>A neat proxy result: AD 775</vt:lpstr>
      <vt:lpstr>New work on sector boundaries in the photosphere: flares as a proxy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Lyndsay Fletcher</dc:creator>
  <cp:lastModifiedBy>Hugh Hudson</cp:lastModifiedBy>
  <cp:revision>450</cp:revision>
  <cp:lastPrinted>2013-12-10T23:50:21Z</cp:lastPrinted>
  <dcterms:created xsi:type="dcterms:W3CDTF">2013-12-11T15:07:42Z</dcterms:created>
  <dcterms:modified xsi:type="dcterms:W3CDTF">2013-12-11T15:08:07Z</dcterms:modified>
</cp:coreProperties>
</file>