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41314688" cy="29718000"/>
  <p:notesSz cx="6858000" cy="9144000"/>
  <p:defaultTextStyle>
    <a:defPPr>
      <a:defRPr lang="en-US"/>
    </a:defPPr>
    <a:lvl1pPr marL="0" algn="l" defTabSz="2185709" rtl="0" eaLnBrk="1" latinLnBrk="0" hangingPunct="1">
      <a:defRPr sz="8900" kern="1200">
        <a:solidFill>
          <a:schemeClr val="tx1"/>
        </a:solidFill>
        <a:latin typeface="+mn-lt"/>
        <a:ea typeface="+mn-ea"/>
        <a:cs typeface="+mn-cs"/>
      </a:defRPr>
    </a:lvl1pPr>
    <a:lvl2pPr marL="2185709" algn="l" defTabSz="2185709" rtl="0" eaLnBrk="1" latinLnBrk="0" hangingPunct="1">
      <a:defRPr sz="8900" kern="1200">
        <a:solidFill>
          <a:schemeClr val="tx1"/>
        </a:solidFill>
        <a:latin typeface="+mn-lt"/>
        <a:ea typeface="+mn-ea"/>
        <a:cs typeface="+mn-cs"/>
      </a:defRPr>
    </a:lvl2pPr>
    <a:lvl3pPr marL="4371418" algn="l" defTabSz="2185709" rtl="0" eaLnBrk="1" latinLnBrk="0" hangingPunct="1">
      <a:defRPr sz="8900" kern="1200">
        <a:solidFill>
          <a:schemeClr val="tx1"/>
        </a:solidFill>
        <a:latin typeface="+mn-lt"/>
        <a:ea typeface="+mn-ea"/>
        <a:cs typeface="+mn-cs"/>
      </a:defRPr>
    </a:lvl3pPr>
    <a:lvl4pPr marL="6557126" algn="l" defTabSz="2185709" rtl="0" eaLnBrk="1" latinLnBrk="0" hangingPunct="1">
      <a:defRPr sz="8900" kern="1200">
        <a:solidFill>
          <a:schemeClr val="tx1"/>
        </a:solidFill>
        <a:latin typeface="+mn-lt"/>
        <a:ea typeface="+mn-ea"/>
        <a:cs typeface="+mn-cs"/>
      </a:defRPr>
    </a:lvl4pPr>
    <a:lvl5pPr marL="8742835" algn="l" defTabSz="2185709" rtl="0" eaLnBrk="1" latinLnBrk="0" hangingPunct="1">
      <a:defRPr sz="8900" kern="1200">
        <a:solidFill>
          <a:schemeClr val="tx1"/>
        </a:solidFill>
        <a:latin typeface="+mn-lt"/>
        <a:ea typeface="+mn-ea"/>
        <a:cs typeface="+mn-cs"/>
      </a:defRPr>
    </a:lvl5pPr>
    <a:lvl6pPr marL="10928544" algn="l" defTabSz="2185709" rtl="0" eaLnBrk="1" latinLnBrk="0" hangingPunct="1">
      <a:defRPr sz="8900" kern="1200">
        <a:solidFill>
          <a:schemeClr val="tx1"/>
        </a:solidFill>
        <a:latin typeface="+mn-lt"/>
        <a:ea typeface="+mn-ea"/>
        <a:cs typeface="+mn-cs"/>
      </a:defRPr>
    </a:lvl6pPr>
    <a:lvl7pPr marL="13114253" algn="l" defTabSz="2185709" rtl="0" eaLnBrk="1" latinLnBrk="0" hangingPunct="1">
      <a:defRPr sz="8900" kern="1200">
        <a:solidFill>
          <a:schemeClr val="tx1"/>
        </a:solidFill>
        <a:latin typeface="+mn-lt"/>
        <a:ea typeface="+mn-ea"/>
        <a:cs typeface="+mn-cs"/>
      </a:defRPr>
    </a:lvl7pPr>
    <a:lvl8pPr marL="15299961" algn="l" defTabSz="2185709" rtl="0" eaLnBrk="1" latinLnBrk="0" hangingPunct="1">
      <a:defRPr sz="8900" kern="1200">
        <a:solidFill>
          <a:schemeClr val="tx1"/>
        </a:solidFill>
        <a:latin typeface="+mn-lt"/>
        <a:ea typeface="+mn-ea"/>
        <a:cs typeface="+mn-cs"/>
      </a:defRPr>
    </a:lvl8pPr>
    <a:lvl9pPr marL="17485670" algn="l" defTabSz="2185709" rtl="0" eaLnBrk="1" latinLnBrk="0" hangingPunct="1">
      <a:defRPr sz="8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15470" autoAdjust="0"/>
    <p:restoredTop sz="94660"/>
  </p:normalViewPr>
  <p:slideViewPr>
    <p:cSldViewPr snapToObjects="1">
      <p:cViewPr>
        <p:scale>
          <a:sx n="66" d="100"/>
          <a:sy n="66" d="100"/>
        </p:scale>
        <p:origin x="7256" y="200"/>
      </p:cViewPr>
      <p:guideLst>
        <p:guide orient="horz" pos="9360"/>
        <p:guide pos="130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4084F-F77C-3345-AABD-9279D36AFEA5}" type="datetimeFigureOut">
              <a:rPr lang="en-US" smtClean="0"/>
              <a:pPr/>
              <a:t>12/10/16</a:t>
            </a:fld>
            <a:endParaRPr lang="en-US"/>
          </a:p>
        </p:txBody>
      </p:sp>
      <p:sp>
        <p:nvSpPr>
          <p:cNvPr id="4" name="Slide Image Placeholder 3"/>
          <p:cNvSpPr>
            <a:spLocks noGrp="1" noRot="1" noChangeAspect="1"/>
          </p:cNvSpPr>
          <p:nvPr>
            <p:ph type="sldImg" idx="2"/>
          </p:nvPr>
        </p:nvSpPr>
        <p:spPr>
          <a:xfrm>
            <a:off x="1046163" y="685800"/>
            <a:ext cx="4765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3539A-6FE2-2742-AD28-27A8366A41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84312" rtl="0" eaLnBrk="1" latinLnBrk="0" hangingPunct="1">
      <a:defRPr sz="1300" kern="1200">
        <a:solidFill>
          <a:schemeClr val="tx1"/>
        </a:solidFill>
        <a:latin typeface="+mn-lt"/>
        <a:ea typeface="+mn-ea"/>
        <a:cs typeface="+mn-cs"/>
      </a:defRPr>
    </a:lvl1pPr>
    <a:lvl2pPr marL="484312" algn="l" defTabSz="484312" rtl="0" eaLnBrk="1" latinLnBrk="0" hangingPunct="1">
      <a:defRPr sz="1300" kern="1200">
        <a:solidFill>
          <a:schemeClr val="tx1"/>
        </a:solidFill>
        <a:latin typeface="+mn-lt"/>
        <a:ea typeface="+mn-ea"/>
        <a:cs typeface="+mn-cs"/>
      </a:defRPr>
    </a:lvl2pPr>
    <a:lvl3pPr marL="968624" algn="l" defTabSz="484312" rtl="0" eaLnBrk="1" latinLnBrk="0" hangingPunct="1">
      <a:defRPr sz="1300" kern="1200">
        <a:solidFill>
          <a:schemeClr val="tx1"/>
        </a:solidFill>
        <a:latin typeface="+mn-lt"/>
        <a:ea typeface="+mn-ea"/>
        <a:cs typeface="+mn-cs"/>
      </a:defRPr>
    </a:lvl3pPr>
    <a:lvl4pPr marL="1452936" algn="l" defTabSz="484312" rtl="0" eaLnBrk="1" latinLnBrk="0" hangingPunct="1">
      <a:defRPr sz="1300" kern="1200">
        <a:solidFill>
          <a:schemeClr val="tx1"/>
        </a:solidFill>
        <a:latin typeface="+mn-lt"/>
        <a:ea typeface="+mn-ea"/>
        <a:cs typeface="+mn-cs"/>
      </a:defRPr>
    </a:lvl4pPr>
    <a:lvl5pPr marL="1937248" algn="l" defTabSz="484312" rtl="0" eaLnBrk="1" latinLnBrk="0" hangingPunct="1">
      <a:defRPr sz="1300" kern="1200">
        <a:solidFill>
          <a:schemeClr val="tx1"/>
        </a:solidFill>
        <a:latin typeface="+mn-lt"/>
        <a:ea typeface="+mn-ea"/>
        <a:cs typeface="+mn-cs"/>
      </a:defRPr>
    </a:lvl5pPr>
    <a:lvl6pPr marL="2421560" algn="l" defTabSz="484312" rtl="0" eaLnBrk="1" latinLnBrk="0" hangingPunct="1">
      <a:defRPr sz="1300" kern="1200">
        <a:solidFill>
          <a:schemeClr val="tx1"/>
        </a:solidFill>
        <a:latin typeface="+mn-lt"/>
        <a:ea typeface="+mn-ea"/>
        <a:cs typeface="+mn-cs"/>
      </a:defRPr>
    </a:lvl6pPr>
    <a:lvl7pPr marL="2905872" algn="l" defTabSz="484312" rtl="0" eaLnBrk="1" latinLnBrk="0" hangingPunct="1">
      <a:defRPr sz="1300" kern="1200">
        <a:solidFill>
          <a:schemeClr val="tx1"/>
        </a:solidFill>
        <a:latin typeface="+mn-lt"/>
        <a:ea typeface="+mn-ea"/>
        <a:cs typeface="+mn-cs"/>
      </a:defRPr>
    </a:lvl7pPr>
    <a:lvl8pPr marL="3390184" algn="l" defTabSz="484312" rtl="0" eaLnBrk="1" latinLnBrk="0" hangingPunct="1">
      <a:defRPr sz="1300" kern="1200">
        <a:solidFill>
          <a:schemeClr val="tx1"/>
        </a:solidFill>
        <a:latin typeface="+mn-lt"/>
        <a:ea typeface="+mn-ea"/>
        <a:cs typeface="+mn-cs"/>
      </a:defRPr>
    </a:lvl8pPr>
    <a:lvl9pPr marL="3874496" algn="l" defTabSz="4843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685800"/>
            <a:ext cx="47656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3539A-6FE2-2742-AD28-27A8366A41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98602" y="9231842"/>
            <a:ext cx="35117485" cy="6370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97203" y="16840204"/>
            <a:ext cx="28920282" cy="7594600"/>
          </a:xfrm>
        </p:spPr>
        <p:txBody>
          <a:bodyPr/>
          <a:lstStyle>
            <a:lvl1pPr marL="0" indent="0" algn="ctr">
              <a:buNone/>
              <a:defRPr>
                <a:solidFill>
                  <a:schemeClr val="tx1">
                    <a:tint val="75000"/>
                  </a:schemeClr>
                </a:solidFill>
              </a:defRPr>
            </a:lvl1pPr>
            <a:lvl2pPr marL="2185709" indent="0" algn="ctr">
              <a:buNone/>
              <a:defRPr>
                <a:solidFill>
                  <a:schemeClr val="tx1">
                    <a:tint val="75000"/>
                  </a:schemeClr>
                </a:solidFill>
              </a:defRPr>
            </a:lvl2pPr>
            <a:lvl3pPr marL="4371418" indent="0" algn="ctr">
              <a:buNone/>
              <a:defRPr>
                <a:solidFill>
                  <a:schemeClr val="tx1">
                    <a:tint val="75000"/>
                  </a:schemeClr>
                </a:solidFill>
              </a:defRPr>
            </a:lvl3pPr>
            <a:lvl4pPr marL="6557126" indent="0" algn="ctr">
              <a:buNone/>
              <a:defRPr>
                <a:solidFill>
                  <a:schemeClr val="tx1">
                    <a:tint val="75000"/>
                  </a:schemeClr>
                </a:solidFill>
              </a:defRPr>
            </a:lvl4pPr>
            <a:lvl5pPr marL="8742835" indent="0" algn="ctr">
              <a:buNone/>
              <a:defRPr>
                <a:solidFill>
                  <a:schemeClr val="tx1">
                    <a:tint val="75000"/>
                  </a:schemeClr>
                </a:solidFill>
              </a:defRPr>
            </a:lvl5pPr>
            <a:lvl6pPr marL="10928544" indent="0" algn="ctr">
              <a:buNone/>
              <a:defRPr>
                <a:solidFill>
                  <a:schemeClr val="tx1">
                    <a:tint val="75000"/>
                  </a:schemeClr>
                </a:solidFill>
              </a:defRPr>
            </a:lvl6pPr>
            <a:lvl7pPr marL="13114253" indent="0" algn="ctr">
              <a:buNone/>
              <a:defRPr>
                <a:solidFill>
                  <a:schemeClr val="tx1">
                    <a:tint val="75000"/>
                  </a:schemeClr>
                </a:solidFill>
              </a:defRPr>
            </a:lvl7pPr>
            <a:lvl8pPr marL="15299961" indent="0" algn="ctr">
              <a:buNone/>
              <a:defRPr>
                <a:solidFill>
                  <a:schemeClr val="tx1">
                    <a:tint val="75000"/>
                  </a:schemeClr>
                </a:solidFill>
              </a:defRPr>
            </a:lvl8pPr>
            <a:lvl9pPr marL="174856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48103" y="3714754"/>
            <a:ext cx="30770834" cy="791104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35579" y="3714754"/>
            <a:ext cx="91623933" cy="791104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63572" y="19096578"/>
            <a:ext cx="35117485" cy="5902325"/>
          </a:xfrm>
        </p:spPr>
        <p:txBody>
          <a:bodyPr anchor="t"/>
          <a:lstStyle>
            <a:lvl1pPr algn="l">
              <a:defRPr sz="19100" b="1" cap="all"/>
            </a:lvl1pPr>
          </a:lstStyle>
          <a:p>
            <a:r>
              <a:rPr lang="en-US" smtClean="0"/>
              <a:t>Click to edit Master title style</a:t>
            </a:r>
            <a:endParaRPr lang="en-US"/>
          </a:p>
        </p:txBody>
      </p:sp>
      <p:sp>
        <p:nvSpPr>
          <p:cNvPr id="3" name="Text Placeholder 2"/>
          <p:cNvSpPr>
            <a:spLocks noGrp="1"/>
          </p:cNvSpPr>
          <p:nvPr>
            <p:ph type="body" idx="1"/>
          </p:nvPr>
        </p:nvSpPr>
        <p:spPr>
          <a:xfrm>
            <a:off x="3263572" y="12595776"/>
            <a:ext cx="35117485" cy="6500810"/>
          </a:xfrm>
        </p:spPr>
        <p:txBody>
          <a:bodyPr anchor="b"/>
          <a:lstStyle>
            <a:lvl1pPr marL="0" indent="0">
              <a:buNone/>
              <a:defRPr sz="9700">
                <a:solidFill>
                  <a:schemeClr val="tx1">
                    <a:tint val="75000"/>
                  </a:schemeClr>
                </a:solidFill>
              </a:defRPr>
            </a:lvl1pPr>
            <a:lvl2pPr marL="2185709" indent="0">
              <a:buNone/>
              <a:defRPr sz="8900">
                <a:solidFill>
                  <a:schemeClr val="tx1">
                    <a:tint val="75000"/>
                  </a:schemeClr>
                </a:solidFill>
              </a:defRPr>
            </a:lvl2pPr>
            <a:lvl3pPr marL="4371418" indent="0">
              <a:buNone/>
              <a:defRPr sz="7600">
                <a:solidFill>
                  <a:schemeClr val="tx1">
                    <a:tint val="75000"/>
                  </a:schemeClr>
                </a:solidFill>
              </a:defRPr>
            </a:lvl3pPr>
            <a:lvl4pPr marL="6557126" indent="0">
              <a:buNone/>
              <a:defRPr sz="6800">
                <a:solidFill>
                  <a:schemeClr val="tx1">
                    <a:tint val="75000"/>
                  </a:schemeClr>
                </a:solidFill>
              </a:defRPr>
            </a:lvl4pPr>
            <a:lvl5pPr marL="8742835" indent="0">
              <a:buNone/>
              <a:defRPr sz="6800">
                <a:solidFill>
                  <a:schemeClr val="tx1">
                    <a:tint val="75000"/>
                  </a:schemeClr>
                </a:solidFill>
              </a:defRPr>
            </a:lvl5pPr>
            <a:lvl6pPr marL="10928544" indent="0">
              <a:buNone/>
              <a:defRPr sz="6800">
                <a:solidFill>
                  <a:schemeClr val="tx1">
                    <a:tint val="75000"/>
                  </a:schemeClr>
                </a:solidFill>
              </a:defRPr>
            </a:lvl6pPr>
            <a:lvl7pPr marL="13114253" indent="0">
              <a:buNone/>
              <a:defRPr sz="6800">
                <a:solidFill>
                  <a:schemeClr val="tx1">
                    <a:tint val="75000"/>
                  </a:schemeClr>
                </a:solidFill>
              </a:defRPr>
            </a:lvl7pPr>
            <a:lvl8pPr marL="15299961" indent="0">
              <a:buNone/>
              <a:defRPr sz="6800">
                <a:solidFill>
                  <a:schemeClr val="tx1">
                    <a:tint val="75000"/>
                  </a:schemeClr>
                </a:solidFill>
              </a:defRPr>
            </a:lvl8pPr>
            <a:lvl9pPr marL="1748567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35581" y="21634986"/>
            <a:ext cx="61197384" cy="61190185"/>
          </a:xfrm>
        </p:spPr>
        <p:txBody>
          <a:bodyPr/>
          <a:lstStyle>
            <a:lvl1pPr>
              <a:defRPr sz="13100"/>
            </a:lvl1pPr>
            <a:lvl2pPr>
              <a:defRPr sz="11400"/>
            </a:lvl2pPr>
            <a:lvl3pPr>
              <a:defRPr sz="9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721539" y="21634986"/>
            <a:ext cx="61197384" cy="61190185"/>
          </a:xfrm>
        </p:spPr>
        <p:txBody>
          <a:bodyPr/>
          <a:lstStyle>
            <a:lvl1pPr>
              <a:defRPr sz="13100"/>
            </a:lvl1pPr>
            <a:lvl2pPr>
              <a:defRPr sz="11400"/>
            </a:lvl2pPr>
            <a:lvl3pPr>
              <a:defRPr sz="9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65735" y="1190098"/>
            <a:ext cx="37183219" cy="495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65747" y="6652156"/>
            <a:ext cx="18254494" cy="2772302"/>
          </a:xfrm>
        </p:spPr>
        <p:txBody>
          <a:bodyPr anchor="b"/>
          <a:lstStyle>
            <a:lvl1pPr marL="0" indent="0">
              <a:buNone/>
              <a:defRPr sz="11400" b="1"/>
            </a:lvl1pPr>
            <a:lvl2pPr marL="2185709" indent="0">
              <a:buNone/>
              <a:defRPr sz="9700" b="1"/>
            </a:lvl2pPr>
            <a:lvl3pPr marL="4371418" indent="0">
              <a:buNone/>
              <a:defRPr sz="8900" b="1"/>
            </a:lvl3pPr>
            <a:lvl4pPr marL="6557126" indent="0">
              <a:buNone/>
              <a:defRPr sz="7600" b="1"/>
            </a:lvl4pPr>
            <a:lvl5pPr marL="8742835" indent="0">
              <a:buNone/>
              <a:defRPr sz="7600" b="1"/>
            </a:lvl5pPr>
            <a:lvl6pPr marL="10928544" indent="0">
              <a:buNone/>
              <a:defRPr sz="7600" b="1"/>
            </a:lvl6pPr>
            <a:lvl7pPr marL="13114253" indent="0">
              <a:buNone/>
              <a:defRPr sz="7600" b="1"/>
            </a:lvl7pPr>
            <a:lvl8pPr marL="15299961" indent="0">
              <a:buNone/>
              <a:defRPr sz="7600" b="1"/>
            </a:lvl8pPr>
            <a:lvl9pPr marL="1748567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065747" y="9424458"/>
            <a:ext cx="18254494" cy="17122248"/>
          </a:xfrm>
        </p:spPr>
        <p:txBody>
          <a:bodyPr/>
          <a:lstStyle>
            <a:lvl1pPr>
              <a:defRPr sz="11400"/>
            </a:lvl1pPr>
            <a:lvl2pPr>
              <a:defRPr sz="9700"/>
            </a:lvl2pPr>
            <a:lvl3pPr>
              <a:defRPr sz="89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87307" y="6652156"/>
            <a:ext cx="18261668" cy="2772302"/>
          </a:xfrm>
        </p:spPr>
        <p:txBody>
          <a:bodyPr anchor="b"/>
          <a:lstStyle>
            <a:lvl1pPr marL="0" indent="0">
              <a:buNone/>
              <a:defRPr sz="11400" b="1"/>
            </a:lvl1pPr>
            <a:lvl2pPr marL="2185709" indent="0">
              <a:buNone/>
              <a:defRPr sz="9700" b="1"/>
            </a:lvl2pPr>
            <a:lvl3pPr marL="4371418" indent="0">
              <a:buNone/>
              <a:defRPr sz="8900" b="1"/>
            </a:lvl3pPr>
            <a:lvl4pPr marL="6557126" indent="0">
              <a:buNone/>
              <a:defRPr sz="7600" b="1"/>
            </a:lvl4pPr>
            <a:lvl5pPr marL="8742835" indent="0">
              <a:buNone/>
              <a:defRPr sz="7600" b="1"/>
            </a:lvl5pPr>
            <a:lvl6pPr marL="10928544" indent="0">
              <a:buNone/>
              <a:defRPr sz="7600" b="1"/>
            </a:lvl6pPr>
            <a:lvl7pPr marL="13114253" indent="0">
              <a:buNone/>
              <a:defRPr sz="7600" b="1"/>
            </a:lvl7pPr>
            <a:lvl8pPr marL="15299961" indent="0">
              <a:buNone/>
              <a:defRPr sz="7600" b="1"/>
            </a:lvl8pPr>
            <a:lvl9pPr marL="1748567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0987307" y="9424458"/>
            <a:ext cx="18261668" cy="17122248"/>
          </a:xfrm>
        </p:spPr>
        <p:txBody>
          <a:bodyPr/>
          <a:lstStyle>
            <a:lvl1pPr>
              <a:defRPr sz="11400"/>
            </a:lvl1pPr>
            <a:lvl2pPr>
              <a:defRPr sz="9700"/>
            </a:lvl2pPr>
            <a:lvl3pPr>
              <a:defRPr sz="89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4E514-1B9D-1B4C-9B09-F1CB93716DFF}" type="datetimeFigureOut">
              <a:rPr lang="en-US" smtClean="0"/>
              <a:pPr/>
              <a:t>12/10/16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4E514-1B9D-1B4C-9B09-F1CB93716DFF}" type="datetimeFigureOut">
              <a:rPr lang="en-US" smtClean="0"/>
              <a:pPr/>
              <a:t>12/10/16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4E514-1B9D-1B4C-9B09-F1CB93716DFF}" type="datetimeFigureOut">
              <a:rPr lang="en-US" smtClean="0"/>
              <a:pPr/>
              <a:t>12/10/16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5751" y="1183221"/>
            <a:ext cx="13592249" cy="503555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6152902" y="1183236"/>
            <a:ext cx="23096058" cy="25363490"/>
          </a:xfrm>
        </p:spPr>
        <p:txBody>
          <a:bodyPr/>
          <a:lstStyle>
            <a:lvl1pPr>
              <a:defRPr sz="15700"/>
            </a:lvl1pPr>
            <a:lvl2pPr>
              <a:defRPr sz="13100"/>
            </a:lvl2pPr>
            <a:lvl3pPr>
              <a:defRPr sz="114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65751" y="6218782"/>
            <a:ext cx="13592249" cy="20327940"/>
          </a:xfrm>
        </p:spPr>
        <p:txBody>
          <a:bodyPr/>
          <a:lstStyle>
            <a:lvl1pPr marL="0" indent="0">
              <a:buNone/>
              <a:defRPr sz="6800"/>
            </a:lvl1pPr>
            <a:lvl2pPr marL="2185709" indent="0">
              <a:buNone/>
              <a:defRPr sz="5900"/>
            </a:lvl2pPr>
            <a:lvl3pPr marL="4371418" indent="0">
              <a:buNone/>
              <a:defRPr sz="4700"/>
            </a:lvl3pPr>
            <a:lvl4pPr marL="6557126" indent="0">
              <a:buNone/>
              <a:defRPr sz="4700"/>
            </a:lvl4pPr>
            <a:lvl5pPr marL="8742835" indent="0">
              <a:buNone/>
              <a:defRPr sz="4700"/>
            </a:lvl5pPr>
            <a:lvl6pPr marL="10928544" indent="0">
              <a:buNone/>
              <a:defRPr sz="4700"/>
            </a:lvl6pPr>
            <a:lvl7pPr marL="13114253" indent="0">
              <a:buNone/>
              <a:defRPr sz="4700"/>
            </a:lvl7pPr>
            <a:lvl8pPr marL="15299961" indent="0">
              <a:buNone/>
              <a:defRPr sz="4700"/>
            </a:lvl8pPr>
            <a:lvl9pPr marL="17485670"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7967" y="20802600"/>
            <a:ext cx="24788813" cy="2455865"/>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097967" y="2655363"/>
            <a:ext cx="24788813" cy="17830800"/>
          </a:xfrm>
        </p:spPr>
        <p:txBody>
          <a:bodyPr/>
          <a:lstStyle>
            <a:lvl1pPr marL="0" indent="0">
              <a:buNone/>
              <a:defRPr sz="15700"/>
            </a:lvl1pPr>
            <a:lvl2pPr marL="2185709" indent="0">
              <a:buNone/>
              <a:defRPr sz="13100"/>
            </a:lvl2pPr>
            <a:lvl3pPr marL="4371418" indent="0">
              <a:buNone/>
              <a:defRPr sz="11400"/>
            </a:lvl3pPr>
            <a:lvl4pPr marL="6557126" indent="0">
              <a:buNone/>
              <a:defRPr sz="9700"/>
            </a:lvl4pPr>
            <a:lvl5pPr marL="8742835" indent="0">
              <a:buNone/>
              <a:defRPr sz="9700"/>
            </a:lvl5pPr>
            <a:lvl6pPr marL="10928544" indent="0">
              <a:buNone/>
              <a:defRPr sz="9700"/>
            </a:lvl6pPr>
            <a:lvl7pPr marL="13114253" indent="0">
              <a:buNone/>
              <a:defRPr sz="9700"/>
            </a:lvl7pPr>
            <a:lvl8pPr marL="15299961" indent="0">
              <a:buNone/>
              <a:defRPr sz="9700"/>
            </a:lvl8pPr>
            <a:lvl9pPr marL="17485670" indent="0">
              <a:buNone/>
              <a:defRPr sz="9700"/>
            </a:lvl9pPr>
          </a:lstStyle>
          <a:p>
            <a:endParaRPr lang="en-US"/>
          </a:p>
        </p:txBody>
      </p:sp>
      <p:sp>
        <p:nvSpPr>
          <p:cNvPr id="4" name="Text Placeholder 3"/>
          <p:cNvSpPr>
            <a:spLocks noGrp="1"/>
          </p:cNvSpPr>
          <p:nvPr>
            <p:ph type="body" sz="half" idx="2"/>
          </p:nvPr>
        </p:nvSpPr>
        <p:spPr>
          <a:xfrm>
            <a:off x="8097967" y="23258469"/>
            <a:ext cx="24788813" cy="3487735"/>
          </a:xfrm>
        </p:spPr>
        <p:txBody>
          <a:bodyPr/>
          <a:lstStyle>
            <a:lvl1pPr marL="0" indent="0">
              <a:buNone/>
              <a:defRPr sz="6800"/>
            </a:lvl1pPr>
            <a:lvl2pPr marL="2185709" indent="0">
              <a:buNone/>
              <a:defRPr sz="5900"/>
            </a:lvl2pPr>
            <a:lvl3pPr marL="4371418" indent="0">
              <a:buNone/>
              <a:defRPr sz="4700"/>
            </a:lvl3pPr>
            <a:lvl4pPr marL="6557126" indent="0">
              <a:buNone/>
              <a:defRPr sz="4700"/>
            </a:lvl4pPr>
            <a:lvl5pPr marL="8742835" indent="0">
              <a:buNone/>
              <a:defRPr sz="4700"/>
            </a:lvl5pPr>
            <a:lvl6pPr marL="10928544" indent="0">
              <a:buNone/>
              <a:defRPr sz="4700"/>
            </a:lvl6pPr>
            <a:lvl7pPr marL="13114253" indent="0">
              <a:buNone/>
              <a:defRPr sz="4700"/>
            </a:lvl7pPr>
            <a:lvl8pPr marL="15299961" indent="0">
              <a:buNone/>
              <a:defRPr sz="4700"/>
            </a:lvl8pPr>
            <a:lvl9pPr marL="17485670"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65735" y="1190098"/>
            <a:ext cx="37183219" cy="4953000"/>
          </a:xfrm>
          <a:prstGeom prst="rect">
            <a:avLst/>
          </a:prstGeom>
        </p:spPr>
        <p:txBody>
          <a:bodyPr vert="horz" lIns="437139" tIns="218567" rIns="437139" bIns="2185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65735" y="6934215"/>
            <a:ext cx="37183219" cy="19612506"/>
          </a:xfrm>
          <a:prstGeom prst="rect">
            <a:avLst/>
          </a:prstGeom>
        </p:spPr>
        <p:txBody>
          <a:bodyPr vert="horz" lIns="437139" tIns="218567" rIns="437139" bIns="218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65734" y="27544194"/>
            <a:ext cx="9640094" cy="1582208"/>
          </a:xfrm>
          <a:prstGeom prst="rect">
            <a:avLst/>
          </a:prstGeom>
        </p:spPr>
        <p:txBody>
          <a:bodyPr vert="horz" lIns="437139" tIns="218567" rIns="437139" bIns="218567" rtlCol="0" anchor="ctr"/>
          <a:lstStyle>
            <a:lvl1pPr algn="l">
              <a:defRPr sz="5900">
                <a:solidFill>
                  <a:schemeClr val="tx1">
                    <a:tint val="75000"/>
                  </a:schemeClr>
                </a:solidFill>
              </a:defRPr>
            </a:lvl1pPr>
          </a:lstStyle>
          <a:p>
            <a:fld id="{F7B4E514-1B9D-1B4C-9B09-F1CB93716DFF}" type="datetimeFigureOut">
              <a:rPr lang="en-US" smtClean="0"/>
              <a:pPr/>
              <a:t>12/10/16</a:t>
            </a:fld>
            <a:endParaRPr lang="en-US"/>
          </a:p>
        </p:txBody>
      </p:sp>
      <p:sp>
        <p:nvSpPr>
          <p:cNvPr id="5" name="Footer Placeholder 4"/>
          <p:cNvSpPr>
            <a:spLocks noGrp="1"/>
          </p:cNvSpPr>
          <p:nvPr>
            <p:ph type="ftr" sz="quarter" idx="3"/>
          </p:nvPr>
        </p:nvSpPr>
        <p:spPr>
          <a:xfrm>
            <a:off x="14115852" y="27544194"/>
            <a:ext cx="13082985" cy="1582208"/>
          </a:xfrm>
          <a:prstGeom prst="rect">
            <a:avLst/>
          </a:prstGeom>
        </p:spPr>
        <p:txBody>
          <a:bodyPr vert="horz" lIns="437139" tIns="218567" rIns="437139" bIns="21856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608860" y="27544194"/>
            <a:ext cx="9640094" cy="1582208"/>
          </a:xfrm>
          <a:prstGeom prst="rect">
            <a:avLst/>
          </a:prstGeom>
        </p:spPr>
        <p:txBody>
          <a:bodyPr vert="horz" lIns="437139" tIns="218567" rIns="437139" bIns="218567" rtlCol="0" anchor="ctr"/>
          <a:lstStyle>
            <a:lvl1pPr algn="r">
              <a:defRPr sz="5900">
                <a:solidFill>
                  <a:schemeClr val="tx1">
                    <a:tint val="75000"/>
                  </a:schemeClr>
                </a:solidFill>
              </a:defRPr>
            </a:lvl1pPr>
          </a:lstStyle>
          <a:p>
            <a:fld id="{FA876F8C-31B4-2249-B8B7-7293F9A66E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85709" rtl="0" eaLnBrk="1" latinLnBrk="0" hangingPunct="1">
        <a:spcBef>
          <a:spcPct val="0"/>
        </a:spcBef>
        <a:buNone/>
        <a:defRPr sz="21200" kern="1200">
          <a:solidFill>
            <a:schemeClr val="tx1"/>
          </a:solidFill>
          <a:latin typeface="+mj-lt"/>
          <a:ea typeface="+mj-ea"/>
          <a:cs typeface="+mj-cs"/>
        </a:defRPr>
      </a:lvl1pPr>
    </p:titleStyle>
    <p:bodyStyle>
      <a:lvl1pPr marL="1639279" indent="-1639279" algn="l" defTabSz="2185709" rtl="0" eaLnBrk="1" latinLnBrk="0" hangingPunct="1">
        <a:spcBef>
          <a:spcPct val="20000"/>
        </a:spcBef>
        <a:buFont typeface="Arial"/>
        <a:buChar char="•"/>
        <a:defRPr sz="15700" kern="1200">
          <a:solidFill>
            <a:schemeClr val="tx1"/>
          </a:solidFill>
          <a:latin typeface="+mn-lt"/>
          <a:ea typeface="+mn-ea"/>
          <a:cs typeface="+mn-cs"/>
        </a:defRPr>
      </a:lvl1pPr>
      <a:lvl2pPr marL="3551774" indent="-1366065" algn="l" defTabSz="2185709" rtl="0" eaLnBrk="1" latinLnBrk="0" hangingPunct="1">
        <a:spcBef>
          <a:spcPct val="20000"/>
        </a:spcBef>
        <a:buFont typeface="Arial"/>
        <a:buChar char="–"/>
        <a:defRPr sz="13100" kern="1200">
          <a:solidFill>
            <a:schemeClr val="tx1"/>
          </a:solidFill>
          <a:latin typeface="+mn-lt"/>
          <a:ea typeface="+mn-ea"/>
          <a:cs typeface="+mn-cs"/>
        </a:defRPr>
      </a:lvl2pPr>
      <a:lvl3pPr marL="5464272" indent="-1092854" algn="l" defTabSz="2185709" rtl="0" eaLnBrk="1" latinLnBrk="0" hangingPunct="1">
        <a:spcBef>
          <a:spcPct val="20000"/>
        </a:spcBef>
        <a:buFont typeface="Arial"/>
        <a:buChar char="•"/>
        <a:defRPr sz="11400" kern="1200">
          <a:solidFill>
            <a:schemeClr val="tx1"/>
          </a:solidFill>
          <a:latin typeface="+mn-lt"/>
          <a:ea typeface="+mn-ea"/>
          <a:cs typeface="+mn-cs"/>
        </a:defRPr>
      </a:lvl3pPr>
      <a:lvl4pPr marL="7649981" indent="-1092854" algn="l" defTabSz="2185709" rtl="0" eaLnBrk="1" latinLnBrk="0" hangingPunct="1">
        <a:spcBef>
          <a:spcPct val="20000"/>
        </a:spcBef>
        <a:buFont typeface="Arial"/>
        <a:buChar char="–"/>
        <a:defRPr sz="9700" kern="1200">
          <a:solidFill>
            <a:schemeClr val="tx1"/>
          </a:solidFill>
          <a:latin typeface="+mn-lt"/>
          <a:ea typeface="+mn-ea"/>
          <a:cs typeface="+mn-cs"/>
        </a:defRPr>
      </a:lvl4pPr>
      <a:lvl5pPr marL="9835689" indent="-1092854" algn="l" defTabSz="2185709" rtl="0" eaLnBrk="1" latinLnBrk="0" hangingPunct="1">
        <a:spcBef>
          <a:spcPct val="20000"/>
        </a:spcBef>
        <a:buFont typeface="Arial"/>
        <a:buChar char="»"/>
        <a:defRPr sz="9700" kern="1200">
          <a:solidFill>
            <a:schemeClr val="tx1"/>
          </a:solidFill>
          <a:latin typeface="+mn-lt"/>
          <a:ea typeface="+mn-ea"/>
          <a:cs typeface="+mn-cs"/>
        </a:defRPr>
      </a:lvl5pPr>
      <a:lvl6pPr marL="12021398" indent="-1092854" algn="l" defTabSz="2185709" rtl="0" eaLnBrk="1" latinLnBrk="0" hangingPunct="1">
        <a:spcBef>
          <a:spcPct val="20000"/>
        </a:spcBef>
        <a:buFont typeface="Arial"/>
        <a:buChar char="•"/>
        <a:defRPr sz="9700" kern="1200">
          <a:solidFill>
            <a:schemeClr val="tx1"/>
          </a:solidFill>
          <a:latin typeface="+mn-lt"/>
          <a:ea typeface="+mn-ea"/>
          <a:cs typeface="+mn-cs"/>
        </a:defRPr>
      </a:lvl6pPr>
      <a:lvl7pPr marL="14207107" indent="-1092854" algn="l" defTabSz="2185709" rtl="0" eaLnBrk="1" latinLnBrk="0" hangingPunct="1">
        <a:spcBef>
          <a:spcPct val="20000"/>
        </a:spcBef>
        <a:buFont typeface="Arial"/>
        <a:buChar char="•"/>
        <a:defRPr sz="9700" kern="1200">
          <a:solidFill>
            <a:schemeClr val="tx1"/>
          </a:solidFill>
          <a:latin typeface="+mn-lt"/>
          <a:ea typeface="+mn-ea"/>
          <a:cs typeface="+mn-cs"/>
        </a:defRPr>
      </a:lvl7pPr>
      <a:lvl8pPr marL="16392816" indent="-1092854" algn="l" defTabSz="2185709" rtl="0" eaLnBrk="1" latinLnBrk="0" hangingPunct="1">
        <a:spcBef>
          <a:spcPct val="20000"/>
        </a:spcBef>
        <a:buFont typeface="Arial"/>
        <a:buChar char="•"/>
        <a:defRPr sz="9700" kern="1200">
          <a:solidFill>
            <a:schemeClr val="tx1"/>
          </a:solidFill>
          <a:latin typeface="+mn-lt"/>
          <a:ea typeface="+mn-ea"/>
          <a:cs typeface="+mn-cs"/>
        </a:defRPr>
      </a:lvl8pPr>
      <a:lvl9pPr marL="18578525" indent="-1092854" algn="l" defTabSz="2185709"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85709" rtl="0" eaLnBrk="1" latinLnBrk="0" hangingPunct="1">
        <a:defRPr sz="8900" kern="1200">
          <a:solidFill>
            <a:schemeClr val="tx1"/>
          </a:solidFill>
          <a:latin typeface="+mn-lt"/>
          <a:ea typeface="+mn-ea"/>
          <a:cs typeface="+mn-cs"/>
        </a:defRPr>
      </a:lvl1pPr>
      <a:lvl2pPr marL="2185709" algn="l" defTabSz="2185709" rtl="0" eaLnBrk="1" latinLnBrk="0" hangingPunct="1">
        <a:defRPr sz="8900" kern="1200">
          <a:solidFill>
            <a:schemeClr val="tx1"/>
          </a:solidFill>
          <a:latin typeface="+mn-lt"/>
          <a:ea typeface="+mn-ea"/>
          <a:cs typeface="+mn-cs"/>
        </a:defRPr>
      </a:lvl2pPr>
      <a:lvl3pPr marL="4371418" algn="l" defTabSz="2185709" rtl="0" eaLnBrk="1" latinLnBrk="0" hangingPunct="1">
        <a:defRPr sz="8900" kern="1200">
          <a:solidFill>
            <a:schemeClr val="tx1"/>
          </a:solidFill>
          <a:latin typeface="+mn-lt"/>
          <a:ea typeface="+mn-ea"/>
          <a:cs typeface="+mn-cs"/>
        </a:defRPr>
      </a:lvl3pPr>
      <a:lvl4pPr marL="6557126" algn="l" defTabSz="2185709" rtl="0" eaLnBrk="1" latinLnBrk="0" hangingPunct="1">
        <a:defRPr sz="8900" kern="1200">
          <a:solidFill>
            <a:schemeClr val="tx1"/>
          </a:solidFill>
          <a:latin typeface="+mn-lt"/>
          <a:ea typeface="+mn-ea"/>
          <a:cs typeface="+mn-cs"/>
        </a:defRPr>
      </a:lvl4pPr>
      <a:lvl5pPr marL="8742835" algn="l" defTabSz="2185709" rtl="0" eaLnBrk="1" latinLnBrk="0" hangingPunct="1">
        <a:defRPr sz="8900" kern="1200">
          <a:solidFill>
            <a:schemeClr val="tx1"/>
          </a:solidFill>
          <a:latin typeface="+mn-lt"/>
          <a:ea typeface="+mn-ea"/>
          <a:cs typeface="+mn-cs"/>
        </a:defRPr>
      </a:lvl5pPr>
      <a:lvl6pPr marL="10928544" algn="l" defTabSz="2185709" rtl="0" eaLnBrk="1" latinLnBrk="0" hangingPunct="1">
        <a:defRPr sz="8900" kern="1200">
          <a:solidFill>
            <a:schemeClr val="tx1"/>
          </a:solidFill>
          <a:latin typeface="+mn-lt"/>
          <a:ea typeface="+mn-ea"/>
          <a:cs typeface="+mn-cs"/>
        </a:defRPr>
      </a:lvl6pPr>
      <a:lvl7pPr marL="13114253" algn="l" defTabSz="2185709" rtl="0" eaLnBrk="1" latinLnBrk="0" hangingPunct="1">
        <a:defRPr sz="8900" kern="1200">
          <a:solidFill>
            <a:schemeClr val="tx1"/>
          </a:solidFill>
          <a:latin typeface="+mn-lt"/>
          <a:ea typeface="+mn-ea"/>
          <a:cs typeface="+mn-cs"/>
        </a:defRPr>
      </a:lvl7pPr>
      <a:lvl8pPr marL="15299961" algn="l" defTabSz="2185709" rtl="0" eaLnBrk="1" latinLnBrk="0" hangingPunct="1">
        <a:defRPr sz="8900" kern="1200">
          <a:solidFill>
            <a:schemeClr val="tx1"/>
          </a:solidFill>
          <a:latin typeface="+mn-lt"/>
          <a:ea typeface="+mn-ea"/>
          <a:cs typeface="+mn-cs"/>
        </a:defRPr>
      </a:lvl8pPr>
      <a:lvl9pPr marL="17485670" algn="l" defTabSz="2185709"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896" y="41899"/>
            <a:ext cx="18819224" cy="3818984"/>
          </a:xfrm>
        </p:spPr>
        <p:txBody>
          <a:bodyPr>
            <a:normAutofit fontScale="90000"/>
          </a:bodyPr>
          <a:lstStyle/>
          <a:p>
            <a:r>
              <a:rPr lang="en-US" sz="9600" dirty="0" smtClean="0"/>
              <a:t>Eclipse </a:t>
            </a:r>
            <a:r>
              <a:rPr lang="en-US" sz="9600" dirty="0" err="1" smtClean="0"/>
              <a:t>Megamovie</a:t>
            </a:r>
            <a:r>
              <a:rPr lang="en-US" sz="9600" dirty="0" smtClean="0"/>
              <a:t> citizen science: The Diamond Ring</a:t>
            </a:r>
            <a:r>
              <a:rPr lang="en-US" sz="7600" dirty="0" smtClean="0"/>
              <a:t/>
            </a:r>
            <a:br>
              <a:rPr lang="en-US" sz="7600" dirty="0" smtClean="0"/>
            </a:br>
            <a:r>
              <a:rPr lang="en-US" sz="2500" dirty="0" smtClean="0"/>
              <a:t/>
            </a:r>
            <a:br>
              <a:rPr lang="en-US" sz="2500" dirty="0" smtClean="0"/>
            </a:br>
            <a:r>
              <a:rPr lang="en-US" sz="3000" dirty="0" smtClean="0"/>
              <a:t>Hugh Hudson  (Berkeley and Glasgow),  Mark Bender (Texas), Scott McIntosh (HAO),</a:t>
            </a:r>
            <a:br>
              <a:rPr lang="en-US" sz="3000" dirty="0" smtClean="0"/>
            </a:br>
            <a:r>
              <a:rPr lang="en-US" sz="3000" dirty="0" smtClean="0"/>
              <a:t>Juan Carlos </a:t>
            </a:r>
            <a:r>
              <a:rPr lang="en-US" sz="3000" dirty="0" err="1" smtClean="0"/>
              <a:t>Martínez</a:t>
            </a:r>
            <a:r>
              <a:rPr lang="en-US" sz="3000" dirty="0" smtClean="0"/>
              <a:t> </a:t>
            </a:r>
            <a:r>
              <a:rPr lang="en-US" sz="3000" dirty="0" err="1" smtClean="0"/>
              <a:t>Oliveros</a:t>
            </a:r>
            <a:r>
              <a:rPr lang="en-US" sz="3000" dirty="0" smtClean="0"/>
              <a:t> (Berkeley), Jay </a:t>
            </a:r>
            <a:r>
              <a:rPr lang="en-US" sz="3000" dirty="0" err="1" smtClean="0"/>
              <a:t>Pasachoff</a:t>
            </a:r>
            <a:r>
              <a:rPr lang="en-US" sz="3000" dirty="0" smtClean="0"/>
              <a:t> (Williams and Caltech), and Laura </a:t>
            </a:r>
            <a:r>
              <a:rPr lang="en-US" sz="3000" dirty="0" err="1" smtClean="0"/>
              <a:t>Peticolas</a:t>
            </a:r>
            <a:r>
              <a:rPr lang="en-US" sz="3000" dirty="0" smtClean="0"/>
              <a:t> (Berkeley)</a:t>
            </a:r>
            <a:endParaRPr lang="en-US" sz="3000" i="1" dirty="0"/>
          </a:p>
        </p:txBody>
      </p:sp>
      <p:sp>
        <p:nvSpPr>
          <p:cNvPr id="16" name="TextBox 15"/>
          <p:cNvSpPr txBox="1"/>
          <p:nvPr/>
        </p:nvSpPr>
        <p:spPr>
          <a:xfrm>
            <a:off x="2210741" y="26709524"/>
            <a:ext cx="13341203" cy="2722041"/>
          </a:xfrm>
          <a:prstGeom prst="rect">
            <a:avLst/>
          </a:prstGeom>
          <a:noFill/>
          <a:ln>
            <a:solidFill>
              <a:schemeClr val="tx1"/>
            </a:solidFill>
          </a:ln>
        </p:spPr>
        <p:txBody>
          <a:bodyPr wrap="square" lIns="135404" tIns="67698" rIns="135404" bIns="67698" rtlCol="0">
            <a:spAutoFit/>
          </a:bodyPr>
          <a:lstStyle/>
          <a:p>
            <a:pPr algn="ctr"/>
            <a:r>
              <a:rPr lang="en-US" sz="2100" dirty="0" smtClean="0"/>
              <a:t>References </a:t>
            </a:r>
          </a:p>
          <a:p>
            <a:endParaRPr lang="en-US" sz="2100" dirty="0" smtClean="0"/>
          </a:p>
          <a:p>
            <a:r>
              <a:rPr lang="en-US" sz="2100" dirty="0" smtClean="0"/>
              <a:t>Kuhn, J. et all, 2012, </a:t>
            </a:r>
            <a:r>
              <a:rPr lang="en-US" sz="2100" dirty="0" smtClean="0"/>
              <a:t>Science </a:t>
            </a:r>
            <a:r>
              <a:rPr lang="en-US" sz="2100" b="1" dirty="0" smtClean="0"/>
              <a:t>337</a:t>
            </a:r>
            <a:r>
              <a:rPr lang="en-US" sz="2100" dirty="0" smtClean="0"/>
              <a:t>, 1658 – The precise limb shape</a:t>
            </a:r>
          </a:p>
          <a:p>
            <a:r>
              <a:rPr lang="en-US" sz="2100" dirty="0" err="1" smtClean="0"/>
              <a:t>Lamy</a:t>
            </a:r>
            <a:r>
              <a:rPr lang="en-US" sz="2100" dirty="0" smtClean="0"/>
              <a:t>, P. et al., 2015, Solar Phys. </a:t>
            </a:r>
            <a:r>
              <a:rPr lang="en-US" sz="2100" b="1" dirty="0" smtClean="0"/>
              <a:t>290</a:t>
            </a:r>
            <a:r>
              <a:rPr lang="en-US" sz="2100" dirty="0" smtClean="0"/>
              <a:t>, 2617 – Astrometry via </a:t>
            </a:r>
            <a:r>
              <a:rPr lang="en-US" sz="2100" dirty="0" err="1" smtClean="0"/>
              <a:t>selenography</a:t>
            </a:r>
            <a:endParaRPr lang="en-US" sz="2100" dirty="0" smtClean="0"/>
          </a:p>
          <a:p>
            <a:r>
              <a:rPr lang="en-US" sz="2100" dirty="0" err="1" smtClean="0"/>
              <a:t>Raponi</a:t>
            </a:r>
            <a:r>
              <a:rPr lang="en-US" sz="2100" dirty="0" smtClean="0"/>
              <a:t>, A. et al 2013, </a:t>
            </a:r>
            <a:r>
              <a:rPr lang="en-US" sz="2100" dirty="0" err="1" smtClean="0"/>
              <a:t>arXiv</a:t>
            </a:r>
            <a:r>
              <a:rPr lang="en-US" sz="2100" dirty="0" smtClean="0"/>
              <a:t> 1201.0707 – </a:t>
            </a:r>
            <a:r>
              <a:rPr lang="en-US" sz="2100" dirty="0" err="1" smtClean="0"/>
              <a:t>Baily’s</a:t>
            </a:r>
            <a:r>
              <a:rPr lang="en-US" sz="2100" dirty="0" smtClean="0"/>
              <a:t> Beads via timing</a:t>
            </a:r>
          </a:p>
          <a:p>
            <a:r>
              <a:rPr lang="en-US" sz="2100" dirty="0" smtClean="0"/>
              <a:t>Warren, H.D. 1879, </a:t>
            </a:r>
            <a:r>
              <a:rPr lang="en-US" sz="2100" i="1" dirty="0" smtClean="0"/>
              <a:t>“Recreations in Astronomy” </a:t>
            </a:r>
            <a:r>
              <a:rPr lang="en-US" sz="2100" dirty="0" smtClean="0"/>
              <a:t>(ex Wikipedia) – A fanciful view</a:t>
            </a:r>
          </a:p>
          <a:p>
            <a:r>
              <a:rPr lang="en-US" sz="2100" dirty="0" smtClean="0"/>
              <a:t>Watts, C.B. 1963, </a:t>
            </a:r>
            <a:r>
              <a:rPr lang="en-US" sz="2100" i="1" dirty="0" smtClean="0"/>
              <a:t>“The Marginal Zones of the Moon” –</a:t>
            </a:r>
            <a:r>
              <a:rPr lang="en-US" sz="2100" dirty="0" smtClean="0"/>
              <a:t> The standard photographic atlas of the lunar limb</a:t>
            </a:r>
          </a:p>
          <a:p>
            <a:endParaRPr lang="en-US" sz="2100" i="1" dirty="0" smtClean="0"/>
          </a:p>
        </p:txBody>
      </p:sp>
      <p:sp>
        <p:nvSpPr>
          <p:cNvPr id="19" name="TextBox 18"/>
          <p:cNvSpPr txBox="1"/>
          <p:nvPr/>
        </p:nvSpPr>
        <p:spPr>
          <a:xfrm>
            <a:off x="23476744" y="17841065"/>
            <a:ext cx="14689528" cy="7000135"/>
          </a:xfrm>
          <a:prstGeom prst="rect">
            <a:avLst/>
          </a:prstGeom>
          <a:solidFill>
            <a:srgbClr val="CCFFCC"/>
          </a:solidFill>
          <a:ln>
            <a:solidFill>
              <a:schemeClr val="tx1"/>
            </a:solidFill>
          </a:ln>
        </p:spPr>
        <p:txBody>
          <a:bodyPr wrap="square" lIns="135404" tIns="67698" rIns="135404" bIns="67698" rtlCol="0">
            <a:spAutoFit/>
          </a:bodyPr>
          <a:lstStyle/>
          <a:p>
            <a:pPr algn="ctr"/>
            <a:r>
              <a:rPr lang="en-US" sz="3400" b="1" dirty="0" smtClean="0"/>
              <a:t>Conclusions</a:t>
            </a:r>
          </a:p>
          <a:p>
            <a:pPr algn="ctr"/>
            <a:endParaRPr lang="en-US" sz="3400" b="1" dirty="0" smtClean="0"/>
          </a:p>
          <a:p>
            <a:r>
              <a:rPr lang="en-US" sz="3400" b="1" dirty="0" smtClean="0"/>
              <a:t>Two remarkable technological advances have arrived just in time for the 2017 eclipse: </a:t>
            </a:r>
            <a:r>
              <a:rPr lang="en-US" sz="3400" b="1" dirty="0" err="1" smtClean="0"/>
              <a:t>smartphones</a:t>
            </a:r>
            <a:r>
              <a:rPr lang="en-US" sz="3400" b="1" dirty="0" smtClean="0"/>
              <a:t> and </a:t>
            </a:r>
            <a:r>
              <a:rPr lang="en-US" sz="3400" b="1" i="1" dirty="0" smtClean="0"/>
              <a:t>in-situ</a:t>
            </a:r>
            <a:r>
              <a:rPr lang="en-US" sz="3400" b="1" dirty="0" smtClean="0"/>
              <a:t> lunar </a:t>
            </a:r>
            <a:r>
              <a:rPr lang="en-US" sz="3400" b="1" dirty="0" err="1" smtClean="0"/>
              <a:t>topograpical</a:t>
            </a:r>
            <a:r>
              <a:rPr lang="en-US" sz="3400" b="1" dirty="0" smtClean="0"/>
              <a:t> mapping (LRO and </a:t>
            </a:r>
            <a:r>
              <a:rPr lang="en-US" sz="3600" b="1" dirty="0" err="1" smtClean="0"/>
              <a:t>かぐや</a:t>
            </a:r>
            <a:r>
              <a:rPr lang="en-US" sz="3600" b="1" dirty="0" smtClean="0"/>
              <a:t>).</a:t>
            </a:r>
            <a:endParaRPr lang="en-US" sz="3400" b="1" dirty="0" smtClean="0"/>
          </a:p>
          <a:p>
            <a:endParaRPr lang="en-US" sz="3400" b="1" dirty="0" smtClean="0">
              <a:solidFill>
                <a:srgbClr val="FF0000"/>
              </a:solidFill>
            </a:endParaRPr>
          </a:p>
          <a:p>
            <a:r>
              <a:rPr lang="en-US" sz="3400" b="1" dirty="0" smtClean="0"/>
              <a:t>The </a:t>
            </a:r>
            <a:r>
              <a:rPr lang="en-US" sz="3400" b="1" dirty="0" err="1" smtClean="0"/>
              <a:t>Megamovie</a:t>
            </a:r>
            <a:r>
              <a:rPr lang="en-US" sz="3400" b="1" dirty="0" smtClean="0"/>
              <a:t> “Diamond Ring” program aims at capturing its brilliance for a movie, and at creating a database of precise timing at the 2</a:t>
            </a:r>
            <a:r>
              <a:rPr lang="en-US" sz="3400" b="1" baseline="30000" dirty="0" smtClean="0"/>
              <a:t>nd</a:t>
            </a:r>
            <a:r>
              <a:rPr lang="en-US" sz="3400" b="1" dirty="0" smtClean="0"/>
              <a:t> and 3</a:t>
            </a:r>
            <a:r>
              <a:rPr lang="en-US" sz="3400" b="1" baseline="30000" dirty="0" smtClean="0"/>
              <a:t>rd</a:t>
            </a:r>
            <a:r>
              <a:rPr lang="en-US" sz="3400" b="1" dirty="0" smtClean="0"/>
              <a:t> contacts all along the path of totality.</a:t>
            </a:r>
          </a:p>
          <a:p>
            <a:endParaRPr lang="en-US" sz="3400" b="1" dirty="0" smtClean="0"/>
          </a:p>
          <a:p>
            <a:r>
              <a:rPr lang="en-US" sz="3400" b="1" dirty="0" smtClean="0"/>
              <a:t>The </a:t>
            </a:r>
            <a:r>
              <a:rPr lang="en-US" sz="3400" b="1" dirty="0" err="1" smtClean="0"/>
              <a:t>crowdsourcing</a:t>
            </a:r>
            <a:r>
              <a:rPr lang="en-US" sz="3400" b="1" dirty="0" smtClean="0"/>
              <a:t> data generation will lead to citizen-science analysis projects, after the fact, as modeled on </a:t>
            </a:r>
            <a:r>
              <a:rPr lang="en-US" sz="3400" b="1" dirty="0" err="1" smtClean="0"/>
              <a:t>SETI@home</a:t>
            </a:r>
            <a:r>
              <a:rPr lang="en-US" sz="3400" b="1" dirty="0" smtClean="0"/>
              <a:t> and similar very successful enterprises.</a:t>
            </a:r>
          </a:p>
        </p:txBody>
      </p:sp>
      <p:sp>
        <p:nvSpPr>
          <p:cNvPr id="22" name="TextBox 21"/>
          <p:cNvSpPr txBox="1"/>
          <p:nvPr/>
        </p:nvSpPr>
        <p:spPr>
          <a:xfrm>
            <a:off x="23476744" y="850014"/>
            <a:ext cx="14689528" cy="8231241"/>
          </a:xfrm>
          <a:prstGeom prst="rect">
            <a:avLst/>
          </a:prstGeom>
          <a:noFill/>
          <a:ln>
            <a:solidFill>
              <a:srgbClr val="000000"/>
            </a:solidFill>
          </a:ln>
        </p:spPr>
        <p:txBody>
          <a:bodyPr wrap="square" lIns="135404" tIns="67698" rIns="135404" bIns="67698" rtlCol="0">
            <a:spAutoFit/>
          </a:bodyPr>
          <a:lstStyle/>
          <a:p>
            <a:r>
              <a:rPr lang="en-US" sz="2500" b="1" dirty="0" smtClean="0"/>
              <a:t>Synopsis</a:t>
            </a:r>
          </a:p>
          <a:p>
            <a:endParaRPr lang="en-US" sz="2500" b="1" dirty="0" smtClean="0"/>
          </a:p>
          <a:p>
            <a:r>
              <a:rPr lang="en-US" sz="2800" dirty="0" smtClean="0"/>
              <a:t>The 2017 North American total eclipse has begun to encourage many outreach and citizen-science </a:t>
            </a:r>
            <a:r>
              <a:rPr lang="en-US" sz="2800" dirty="0" err="1" smtClean="0"/>
              <a:t>activiites</a:t>
            </a:r>
            <a:r>
              <a:rPr lang="en-US" sz="2800" dirty="0" smtClean="0"/>
              <a:t>. We describe here a part of the Eclipse </a:t>
            </a:r>
            <a:r>
              <a:rPr lang="en-US" sz="2800" dirty="0" err="1" smtClean="0"/>
              <a:t>Megamovie</a:t>
            </a:r>
            <a:r>
              <a:rPr lang="en-US" sz="2800" dirty="0" smtClean="0"/>
              <a:t> program, in which we deploy an app to enable anybody with a GPS-equipped </a:t>
            </a:r>
            <a:r>
              <a:rPr lang="en-US" sz="2800" dirty="0" err="1" smtClean="0"/>
              <a:t>smartphone</a:t>
            </a:r>
            <a:r>
              <a:rPr lang="en-US" sz="2800" dirty="0" smtClean="0"/>
              <a:t> to record correctly exposed images of </a:t>
            </a:r>
            <a:r>
              <a:rPr lang="en-US" sz="2800" dirty="0" err="1" smtClean="0"/>
              <a:t>Baily's</a:t>
            </a:r>
            <a:r>
              <a:rPr lang="en-US" sz="2800" dirty="0" smtClean="0"/>
              <a:t> Beads (leading to the "Diamond Ring" effect) for subsequent analysis. The multiply oversampled recordings of 2</a:t>
            </a:r>
            <a:r>
              <a:rPr lang="en-US" sz="2800" baseline="30000" dirty="0" smtClean="0"/>
              <a:t>nd</a:t>
            </a:r>
            <a:r>
              <a:rPr lang="en-US" sz="2800" dirty="0" smtClean="0"/>
              <a:t> and 3</a:t>
            </a:r>
            <a:r>
              <a:rPr lang="en-US" sz="2800" baseline="30000" dirty="0" smtClean="0"/>
              <a:t>rd</a:t>
            </a:r>
            <a:r>
              <a:rPr lang="en-US" sz="2800" dirty="0" smtClean="0"/>
              <a:t> contacts, across and along the track, will provide material for unique movie representations of this lovely astronomical phenomenon.  After the fact, this highly oversampled dataset can be used to check and conceivably extend detailed satellite topography of the Moon from </a:t>
            </a:r>
            <a:r>
              <a:rPr lang="en-US" sz="2800" i="1" dirty="0" err="1" smtClean="0"/>
              <a:t>Kaguya</a:t>
            </a:r>
            <a:r>
              <a:rPr lang="en-US" sz="2800" i="1" dirty="0" smtClean="0"/>
              <a:t> </a:t>
            </a:r>
            <a:r>
              <a:rPr lang="en-US" sz="2800" dirty="0" smtClean="0"/>
              <a:t>and LRO. </a:t>
            </a:r>
          </a:p>
          <a:p>
            <a:r>
              <a:rPr lang="en-US" sz="2800" dirty="0" smtClean="0"/>
              <a:t>     In addition the high angular resolution inherent in the "knife-edge" motion will provide a unique view of the structure of the solar limb </a:t>
            </a:r>
            <a:r>
              <a:rPr lang="en-US" sz="2800" dirty="0" smtClean="0"/>
              <a:t>itself (e.g. Kuhn et al., 2012).  </a:t>
            </a:r>
            <a:r>
              <a:rPr lang="en-US" sz="2800" dirty="0" smtClean="0"/>
              <a:t>The low angular resolution of the </a:t>
            </a:r>
            <a:r>
              <a:rPr lang="en-US" sz="2800" dirty="0" err="1" smtClean="0"/>
              <a:t>smartphone</a:t>
            </a:r>
            <a:r>
              <a:rPr lang="en-US" sz="2800" dirty="0" smtClean="0"/>
              <a:t> cameras is a handicap, but excellent time resolution and massive oversampling are great advantages. We anticipate public participation in image selection to get the best sequences of last-few-millisecond imagery for the science product here, which can follow the known motions of the solar limb due to </a:t>
            </a:r>
            <a:r>
              <a:rPr lang="en-US" sz="2800" dirty="0" err="1" smtClean="0"/>
              <a:t>p</a:t>
            </a:r>
            <a:r>
              <a:rPr lang="en-US" sz="2800" dirty="0" smtClean="0"/>
              <a:t>-modes (acoustic waves trapped in the solar interior) and granulation (solar convective motions). No comparable database exists, and so the final product of this </a:t>
            </a:r>
            <a:r>
              <a:rPr lang="en-US" sz="2800" dirty="0" err="1" smtClean="0"/>
              <a:t>crowdsourcing</a:t>
            </a:r>
            <a:r>
              <a:rPr lang="en-US" sz="2800" dirty="0" smtClean="0"/>
              <a:t> will be a </a:t>
            </a:r>
            <a:r>
              <a:rPr lang="en-US" sz="2800" b="1" dirty="0" smtClean="0"/>
              <a:t>public archive of the raw data </a:t>
            </a:r>
            <a:r>
              <a:rPr lang="en-US" sz="2800" dirty="0" smtClean="0"/>
              <a:t>and metadata for future studies.</a:t>
            </a:r>
            <a:endParaRPr lang="en-US" sz="2500" dirty="0" smtClean="0"/>
          </a:p>
        </p:txBody>
      </p:sp>
      <p:sp>
        <p:nvSpPr>
          <p:cNvPr id="31" name="TextBox 30"/>
          <p:cNvSpPr txBox="1"/>
          <p:nvPr/>
        </p:nvSpPr>
        <p:spPr>
          <a:xfrm>
            <a:off x="2293144" y="11351807"/>
            <a:ext cx="9994026" cy="1106214"/>
          </a:xfrm>
          <a:prstGeom prst="rect">
            <a:avLst/>
          </a:prstGeom>
          <a:noFill/>
          <a:ln>
            <a:solidFill>
              <a:schemeClr val="tx1"/>
            </a:solidFill>
          </a:ln>
        </p:spPr>
        <p:txBody>
          <a:bodyPr wrap="square" lIns="135404" tIns="67698" rIns="135404" bIns="67698" rtlCol="0">
            <a:spAutoFit/>
          </a:bodyPr>
          <a:lstStyle/>
          <a:p>
            <a:r>
              <a:rPr lang="en-US" sz="2100" b="1" i="1" dirty="0" smtClean="0"/>
              <a:t>Figure 1</a:t>
            </a:r>
            <a:r>
              <a:rPr lang="en-US" sz="2100" i="1" dirty="0" smtClean="0"/>
              <a:t>. </a:t>
            </a:r>
            <a:r>
              <a:rPr lang="en-US" sz="2100" dirty="0" smtClean="0"/>
              <a:t>An excellent sequence of images from the Libya eclipse of 2006. The images are spaced 1 </a:t>
            </a:r>
            <a:r>
              <a:rPr lang="en-US" sz="2100" dirty="0" err="1" smtClean="0"/>
              <a:t>s</a:t>
            </a:r>
            <a:r>
              <a:rPr lang="en-US" sz="2100" dirty="0" smtClean="0"/>
              <a:t> apart at 1/1000 </a:t>
            </a:r>
            <a:r>
              <a:rPr lang="en-US" sz="2100" dirty="0" err="1" smtClean="0"/>
              <a:t>s</a:t>
            </a:r>
            <a:r>
              <a:rPr lang="en-US" sz="2100" dirty="0" smtClean="0"/>
              <a:t> exposure time. Note the simplification of the Bead structure within the last second. </a:t>
            </a:r>
            <a:r>
              <a:rPr lang="en-US" sz="2000" dirty="0" smtClean="0"/>
              <a:t>Photo ©2006 by Fred </a:t>
            </a:r>
            <a:r>
              <a:rPr lang="en-US" sz="2000" dirty="0" err="1" smtClean="0"/>
              <a:t>Espenak</a:t>
            </a:r>
            <a:endParaRPr lang="en-US" sz="2100" b="1" i="1" dirty="0" smtClean="0"/>
          </a:p>
        </p:txBody>
      </p:sp>
      <p:pic>
        <p:nvPicPr>
          <p:cNvPr id="26" name="Picture 25"/>
          <p:cNvPicPr>
            <a:picLocks noChangeAspect="1"/>
          </p:cNvPicPr>
          <p:nvPr/>
        </p:nvPicPr>
        <p:blipFill>
          <a:blip r:embed="rId3"/>
          <a:stretch>
            <a:fillRect/>
          </a:stretch>
        </p:blipFill>
        <p:spPr>
          <a:xfrm>
            <a:off x="2216944" y="4648200"/>
            <a:ext cx="10058400" cy="6350000"/>
          </a:xfrm>
          <a:prstGeom prst="rect">
            <a:avLst/>
          </a:prstGeom>
        </p:spPr>
      </p:pic>
      <p:sp>
        <p:nvSpPr>
          <p:cNvPr id="28" name="TextBox 27"/>
          <p:cNvSpPr txBox="1"/>
          <p:nvPr/>
        </p:nvSpPr>
        <p:spPr>
          <a:xfrm>
            <a:off x="2293144" y="13887401"/>
            <a:ext cx="14689528" cy="2629708"/>
          </a:xfrm>
          <a:prstGeom prst="rect">
            <a:avLst/>
          </a:prstGeom>
          <a:noFill/>
          <a:ln>
            <a:solidFill>
              <a:srgbClr val="000000"/>
            </a:solidFill>
          </a:ln>
        </p:spPr>
        <p:txBody>
          <a:bodyPr wrap="square" lIns="135404" tIns="67698" rIns="135404" bIns="67698" rtlCol="0">
            <a:spAutoFit/>
          </a:bodyPr>
          <a:lstStyle/>
          <a:p>
            <a:r>
              <a:rPr lang="en-US" sz="2500" b="1" dirty="0" smtClean="0"/>
              <a:t>Smartphone cameras as astronomical photometers</a:t>
            </a:r>
          </a:p>
          <a:p>
            <a:endParaRPr lang="en-US" sz="2500" b="1" dirty="0" smtClean="0"/>
          </a:p>
          <a:p>
            <a:r>
              <a:rPr lang="en-US" sz="2800" dirty="0" smtClean="0"/>
              <a:t>Technology has exploded with capability here. The </a:t>
            </a:r>
            <a:r>
              <a:rPr lang="en-US" sz="2800" dirty="0" err="1" smtClean="0"/>
              <a:t>smartphone</a:t>
            </a:r>
            <a:r>
              <a:rPr lang="en-US" sz="2800" dirty="0" smtClean="0"/>
              <a:t> cameras, with GPS metadata, have awesome properties that are at the fingertips of any owner – most people, most likely. The “Diamond Ring” program within the </a:t>
            </a:r>
            <a:r>
              <a:rPr lang="en-US" sz="2800" dirty="0" err="1" smtClean="0"/>
              <a:t>Megamovie</a:t>
            </a:r>
            <a:r>
              <a:rPr lang="en-US" sz="2800" dirty="0" smtClean="0"/>
              <a:t> project harnesses this remarkable capability for </a:t>
            </a:r>
            <a:r>
              <a:rPr lang="en-US" sz="2800" dirty="0" err="1" smtClean="0"/>
              <a:t>crowdsourced</a:t>
            </a:r>
            <a:r>
              <a:rPr lang="en-US" sz="2800" dirty="0" smtClean="0"/>
              <a:t> solar astrometry via the new lunar reference.</a:t>
            </a:r>
            <a:endParaRPr lang="en-US" sz="2500" dirty="0" smtClean="0"/>
          </a:p>
        </p:txBody>
      </p:sp>
      <p:pic>
        <p:nvPicPr>
          <p:cNvPr id="32" name="Picture 31"/>
          <p:cNvPicPr>
            <a:picLocks noChangeAspect="1"/>
          </p:cNvPicPr>
          <p:nvPr/>
        </p:nvPicPr>
        <p:blipFill>
          <a:blip r:embed="rId4"/>
          <a:stretch>
            <a:fillRect/>
          </a:stretch>
        </p:blipFill>
        <p:spPr>
          <a:xfrm>
            <a:off x="2293144" y="16992600"/>
            <a:ext cx="5676900" cy="8433314"/>
          </a:xfrm>
          <a:prstGeom prst="rect">
            <a:avLst/>
          </a:prstGeom>
          <a:ln>
            <a:solidFill>
              <a:srgbClr val="000000"/>
            </a:solidFill>
          </a:ln>
        </p:spPr>
      </p:pic>
      <p:sp>
        <p:nvSpPr>
          <p:cNvPr id="34" name="TextBox 33"/>
          <p:cNvSpPr txBox="1"/>
          <p:nvPr/>
        </p:nvSpPr>
        <p:spPr>
          <a:xfrm>
            <a:off x="8515940" y="17068800"/>
            <a:ext cx="10830703" cy="3060596"/>
          </a:xfrm>
          <a:prstGeom prst="rect">
            <a:avLst/>
          </a:prstGeom>
          <a:noFill/>
          <a:ln>
            <a:solidFill>
              <a:srgbClr val="000000"/>
            </a:solidFill>
          </a:ln>
        </p:spPr>
        <p:txBody>
          <a:bodyPr wrap="square" lIns="135404" tIns="67698" rIns="135404" bIns="67698" rtlCol="0">
            <a:spAutoFit/>
          </a:bodyPr>
          <a:lstStyle/>
          <a:p>
            <a:r>
              <a:rPr lang="en-US" sz="2500" b="1" dirty="0" smtClean="0"/>
              <a:t>Modern </a:t>
            </a:r>
            <a:r>
              <a:rPr lang="en-US" sz="2500" b="1" dirty="0" err="1" smtClean="0"/>
              <a:t>selenography</a:t>
            </a:r>
            <a:endParaRPr lang="en-US" sz="2500" b="1" dirty="0" smtClean="0"/>
          </a:p>
          <a:p>
            <a:endParaRPr lang="en-US" sz="2500" b="1" dirty="0" smtClean="0"/>
          </a:p>
          <a:p>
            <a:r>
              <a:rPr lang="en-US" sz="2800" dirty="0" smtClean="0"/>
              <a:t>Technology has exploded with capability here as well. The fanciful imagined surface structure (Warren, 1879) has been supplanted within the recent few years by the very precise measurements of the Lunar </a:t>
            </a:r>
            <a:r>
              <a:rPr lang="en-US" sz="2800" dirty="0" err="1" smtClean="0"/>
              <a:t>Reconaissance</a:t>
            </a:r>
            <a:r>
              <a:rPr lang="en-US" sz="2800" dirty="0" smtClean="0"/>
              <a:t> Orbiter and </a:t>
            </a:r>
            <a:r>
              <a:rPr lang="en-US" sz="2800" i="1" dirty="0" err="1" smtClean="0"/>
              <a:t>Kaguya</a:t>
            </a:r>
            <a:r>
              <a:rPr lang="en-US" sz="2800" i="1" dirty="0" smtClean="0"/>
              <a:t>. </a:t>
            </a:r>
            <a:r>
              <a:rPr lang="en-US" sz="2800" dirty="0" smtClean="0"/>
              <a:t>These data are as precise as 5 </a:t>
            </a:r>
            <a:r>
              <a:rPr lang="en-US" sz="2800" dirty="0" err="1" smtClean="0"/>
              <a:t>m</a:t>
            </a:r>
            <a:r>
              <a:rPr lang="en-US" sz="2800" dirty="0" smtClean="0"/>
              <a:t> (!) and support astrometry well (</a:t>
            </a:r>
            <a:r>
              <a:rPr lang="en-US" sz="2800" dirty="0" err="1" smtClean="0"/>
              <a:t>Lamy</a:t>
            </a:r>
            <a:r>
              <a:rPr lang="en-US" sz="2800" dirty="0" smtClean="0"/>
              <a:t> et al. 2015).</a:t>
            </a:r>
            <a:endParaRPr lang="en-US" sz="2500" i="1" dirty="0" smtClean="0"/>
          </a:p>
        </p:txBody>
      </p:sp>
      <p:pic>
        <p:nvPicPr>
          <p:cNvPr id="36" name="Picture 35"/>
          <p:cNvPicPr>
            <a:picLocks noChangeAspect="1"/>
          </p:cNvPicPr>
          <p:nvPr/>
        </p:nvPicPr>
        <p:blipFill>
          <a:blip r:embed="rId5"/>
          <a:stretch>
            <a:fillRect/>
          </a:stretch>
        </p:blipFill>
        <p:spPr>
          <a:xfrm>
            <a:off x="8515941" y="20574000"/>
            <a:ext cx="4770546" cy="4318945"/>
          </a:xfrm>
          <a:prstGeom prst="rect">
            <a:avLst/>
          </a:prstGeom>
          <a:ln>
            <a:solidFill>
              <a:srgbClr val="000000"/>
            </a:solidFill>
          </a:ln>
        </p:spPr>
      </p:pic>
      <p:pic>
        <p:nvPicPr>
          <p:cNvPr id="37" name="Picture 36"/>
          <p:cNvPicPr>
            <a:picLocks noChangeAspect="1"/>
          </p:cNvPicPr>
          <p:nvPr/>
        </p:nvPicPr>
        <p:blipFill>
          <a:blip r:embed="rId6"/>
          <a:stretch>
            <a:fillRect/>
          </a:stretch>
        </p:blipFill>
        <p:spPr>
          <a:xfrm>
            <a:off x="13588050" y="20574000"/>
            <a:ext cx="5758594" cy="4318945"/>
          </a:xfrm>
          <a:prstGeom prst="rect">
            <a:avLst/>
          </a:prstGeom>
        </p:spPr>
      </p:pic>
      <p:pic>
        <p:nvPicPr>
          <p:cNvPr id="40" name="Picture 39"/>
          <p:cNvPicPr>
            <a:picLocks noChangeAspect="1"/>
          </p:cNvPicPr>
          <p:nvPr/>
        </p:nvPicPr>
        <p:blipFill>
          <a:blip r:embed="rId7"/>
          <a:stretch>
            <a:fillRect/>
          </a:stretch>
        </p:blipFill>
        <p:spPr>
          <a:xfrm>
            <a:off x="23476744" y="9442174"/>
            <a:ext cx="5943599" cy="3359426"/>
          </a:xfrm>
          <a:prstGeom prst="rect">
            <a:avLst/>
          </a:prstGeom>
          <a:ln>
            <a:solidFill>
              <a:srgbClr val="000000"/>
            </a:solidFill>
          </a:ln>
        </p:spPr>
      </p:pic>
      <p:sp>
        <p:nvSpPr>
          <p:cNvPr id="41" name="TextBox 40"/>
          <p:cNvSpPr txBox="1"/>
          <p:nvPr/>
        </p:nvSpPr>
        <p:spPr>
          <a:xfrm>
            <a:off x="29636452" y="9448800"/>
            <a:ext cx="8529820" cy="2198821"/>
          </a:xfrm>
          <a:prstGeom prst="rect">
            <a:avLst/>
          </a:prstGeom>
          <a:noFill/>
          <a:ln>
            <a:solidFill>
              <a:srgbClr val="000000"/>
            </a:solidFill>
          </a:ln>
        </p:spPr>
        <p:txBody>
          <a:bodyPr wrap="square" lIns="135404" tIns="67698" rIns="135404" bIns="67698" rtlCol="0">
            <a:spAutoFit/>
          </a:bodyPr>
          <a:lstStyle/>
          <a:p>
            <a:r>
              <a:rPr lang="en-US" sz="2500" b="1" dirty="0" smtClean="0"/>
              <a:t>“Bead photometry”</a:t>
            </a:r>
          </a:p>
          <a:p>
            <a:endParaRPr lang="en-US" sz="2500" b="1" dirty="0" smtClean="0"/>
          </a:p>
          <a:p>
            <a:r>
              <a:rPr lang="en-US" sz="2800" dirty="0" smtClean="0"/>
              <a:t>As the eclipse progresses, a bright spot will appear in the first deep valley (3</a:t>
            </a:r>
            <a:r>
              <a:rPr lang="en-US" sz="2800" baseline="30000" dirty="0" smtClean="0"/>
              <a:t>rd</a:t>
            </a:r>
            <a:r>
              <a:rPr lang="en-US" sz="2800" dirty="0" smtClean="0"/>
              <a:t> contact), rapidly becoming bright (</a:t>
            </a:r>
            <a:r>
              <a:rPr lang="en-US" sz="2800" dirty="0" err="1" smtClean="0"/>
              <a:t>Raponi</a:t>
            </a:r>
            <a:r>
              <a:rPr lang="en-US" sz="2800" dirty="0" smtClean="0"/>
              <a:t> et al., 2013).</a:t>
            </a:r>
            <a:endParaRPr lang="en-US" sz="2500" dirty="0" smtClean="0"/>
          </a:p>
        </p:txBody>
      </p:sp>
      <p:pic>
        <p:nvPicPr>
          <p:cNvPr id="42" name="Picture 41"/>
          <p:cNvPicPr>
            <a:picLocks noChangeAspect="1"/>
          </p:cNvPicPr>
          <p:nvPr/>
        </p:nvPicPr>
        <p:blipFill>
          <a:blip r:embed="rId8"/>
          <a:stretch>
            <a:fillRect/>
          </a:stretch>
        </p:blipFill>
        <p:spPr>
          <a:xfrm>
            <a:off x="12764103" y="4724400"/>
            <a:ext cx="6784695" cy="6273800"/>
          </a:xfrm>
          <a:prstGeom prst="rect">
            <a:avLst/>
          </a:prstGeom>
          <a:ln>
            <a:solidFill>
              <a:srgbClr val="000000"/>
            </a:solidFill>
          </a:ln>
        </p:spPr>
      </p:pic>
      <p:sp>
        <p:nvSpPr>
          <p:cNvPr id="54" name="TextBox 53"/>
          <p:cNvSpPr txBox="1"/>
          <p:nvPr/>
        </p:nvSpPr>
        <p:spPr>
          <a:xfrm>
            <a:off x="12790334" y="11430000"/>
            <a:ext cx="6758464" cy="1752545"/>
          </a:xfrm>
          <a:prstGeom prst="rect">
            <a:avLst/>
          </a:prstGeom>
          <a:noFill/>
          <a:ln>
            <a:solidFill>
              <a:schemeClr val="tx1"/>
            </a:solidFill>
          </a:ln>
        </p:spPr>
        <p:txBody>
          <a:bodyPr wrap="square" lIns="135404" tIns="67698" rIns="135404" bIns="67698" rtlCol="0">
            <a:spAutoFit/>
          </a:bodyPr>
          <a:lstStyle/>
          <a:p>
            <a:r>
              <a:rPr lang="en-US" sz="2100" b="1" i="1" dirty="0" smtClean="0"/>
              <a:t>Figure 2. </a:t>
            </a:r>
            <a:r>
              <a:rPr lang="en-US" sz="2100" dirty="0" smtClean="0"/>
              <a:t>The Watts (1963) lunar limb atlas, grossly magnified in the radial direction, for the extreme range of libration angles. This database has now been supplanted by the </a:t>
            </a:r>
            <a:r>
              <a:rPr lang="en-US" sz="2100" i="1" dirty="0" smtClean="0"/>
              <a:t>in-situ</a:t>
            </a:r>
            <a:r>
              <a:rPr lang="en-US" sz="2100" dirty="0" smtClean="0"/>
              <a:t> observations described below.</a:t>
            </a:r>
          </a:p>
        </p:txBody>
      </p:sp>
      <p:sp>
        <p:nvSpPr>
          <p:cNvPr id="55" name="TextBox 54"/>
          <p:cNvSpPr txBox="1"/>
          <p:nvPr/>
        </p:nvSpPr>
        <p:spPr>
          <a:xfrm>
            <a:off x="23476744" y="13915957"/>
            <a:ext cx="14689528" cy="3522260"/>
          </a:xfrm>
          <a:prstGeom prst="rect">
            <a:avLst/>
          </a:prstGeom>
          <a:noFill/>
          <a:ln>
            <a:solidFill>
              <a:srgbClr val="000000"/>
            </a:solidFill>
          </a:ln>
        </p:spPr>
        <p:txBody>
          <a:bodyPr wrap="square" lIns="135404" tIns="67698" rIns="135404" bIns="67698" rtlCol="0">
            <a:spAutoFit/>
          </a:bodyPr>
          <a:lstStyle/>
          <a:p>
            <a:r>
              <a:rPr lang="en-US" sz="2500" b="1" dirty="0" smtClean="0"/>
              <a:t>Citizen Science</a:t>
            </a:r>
          </a:p>
          <a:p>
            <a:endParaRPr lang="en-US" sz="2500" b="1" dirty="0" smtClean="0"/>
          </a:p>
          <a:p>
            <a:r>
              <a:rPr lang="en-US" sz="2400" dirty="0" smtClean="0"/>
              <a:t>Depending on the distribution of the app and the cooperation of the weather, the </a:t>
            </a:r>
            <a:r>
              <a:rPr lang="en-US" sz="2400" dirty="0" err="1" smtClean="0"/>
              <a:t>smartphone</a:t>
            </a:r>
            <a:r>
              <a:rPr lang="en-US" sz="2400" dirty="0" smtClean="0"/>
              <a:t> database could be very large. It will certainly be heterogeneous. Accordingly, a primary task for citizen volunteers is to </a:t>
            </a:r>
            <a:r>
              <a:rPr lang="en-US" sz="2400" b="1" dirty="0" smtClean="0"/>
              <a:t>identify time sequences </a:t>
            </a:r>
            <a:r>
              <a:rPr lang="en-US" sz="2400" dirty="0" smtClean="0"/>
              <a:t>through the eclipse.  The sequence for a unique </a:t>
            </a:r>
            <a:r>
              <a:rPr lang="en-US" sz="2400" dirty="0" err="1" smtClean="0"/>
              <a:t>Baily’s</a:t>
            </a:r>
            <a:r>
              <a:rPr lang="en-US" sz="2400" dirty="0" smtClean="0"/>
              <a:t> Bead, which ideally would extend for the full hour and a half </a:t>
            </a:r>
            <a:r>
              <a:rPr lang="en-US" sz="2400" smtClean="0"/>
              <a:t>of totality, </a:t>
            </a:r>
            <a:r>
              <a:rPr lang="en-US" sz="2400" dirty="0" smtClean="0"/>
              <a:t>will have timing residuals that map to astrometry of very high precision. Another project would be to </a:t>
            </a:r>
            <a:r>
              <a:rPr lang="en-US" sz="2400" b="1" dirty="0" smtClean="0"/>
              <a:t>search for discrepancies</a:t>
            </a:r>
            <a:r>
              <a:rPr lang="en-US" sz="2400" dirty="0" smtClean="0"/>
              <a:t> in the </a:t>
            </a:r>
            <a:r>
              <a:rPr lang="en-US" sz="2400" dirty="0" err="1" smtClean="0"/>
              <a:t>selenography</a:t>
            </a:r>
            <a:r>
              <a:rPr lang="en-US" sz="2400" dirty="0" smtClean="0"/>
              <a:t>, perhaps due to time variations These are large database tasks that many volunteers can tackle via online Web programs.</a:t>
            </a:r>
            <a:endParaRPr lang="en-US" sz="2500" b="1" dirty="0" smtClean="0"/>
          </a:p>
          <a:p>
            <a:endParaRPr lang="en-US" sz="2500" b="1" dirty="0" smtClean="0"/>
          </a:p>
        </p:txBody>
      </p:sp>
      <p:sp>
        <p:nvSpPr>
          <p:cNvPr id="56" name="TextBox 55"/>
          <p:cNvSpPr txBox="1"/>
          <p:nvPr/>
        </p:nvSpPr>
        <p:spPr>
          <a:xfrm>
            <a:off x="2216944" y="25600516"/>
            <a:ext cx="5753100" cy="459884"/>
          </a:xfrm>
          <a:prstGeom prst="rect">
            <a:avLst/>
          </a:prstGeom>
          <a:noFill/>
          <a:ln>
            <a:solidFill>
              <a:schemeClr val="tx1"/>
            </a:solidFill>
          </a:ln>
        </p:spPr>
        <p:txBody>
          <a:bodyPr wrap="square" lIns="135404" tIns="67698" rIns="135404" bIns="67698" rtlCol="0">
            <a:spAutoFit/>
          </a:bodyPr>
          <a:lstStyle/>
          <a:p>
            <a:r>
              <a:rPr lang="en-US" sz="2100" b="1" i="1" dirty="0" smtClean="0"/>
              <a:t>Figure 3</a:t>
            </a:r>
            <a:r>
              <a:rPr lang="en-US" sz="2100" i="1" dirty="0" smtClean="0"/>
              <a:t>. </a:t>
            </a:r>
            <a:r>
              <a:rPr lang="en-US" sz="2100" dirty="0" smtClean="0"/>
              <a:t>A19</a:t>
            </a:r>
            <a:r>
              <a:rPr lang="en-US" sz="2100" baseline="30000" dirty="0" smtClean="0"/>
              <a:t>th</a:t>
            </a:r>
            <a:r>
              <a:rPr lang="en-US" sz="2100" dirty="0" smtClean="0"/>
              <a:t> century view of the Moon.</a:t>
            </a:r>
            <a:endParaRPr lang="en-US" sz="2100" b="1" i="1" dirty="0" smtClean="0"/>
          </a:p>
        </p:txBody>
      </p:sp>
      <p:sp>
        <p:nvSpPr>
          <p:cNvPr id="57" name="TextBox 56"/>
          <p:cNvSpPr txBox="1"/>
          <p:nvPr/>
        </p:nvSpPr>
        <p:spPr>
          <a:xfrm>
            <a:off x="8515940" y="25146000"/>
            <a:ext cx="4902413" cy="783049"/>
          </a:xfrm>
          <a:prstGeom prst="rect">
            <a:avLst/>
          </a:prstGeom>
          <a:noFill/>
          <a:ln>
            <a:solidFill>
              <a:schemeClr val="tx1"/>
            </a:solidFill>
          </a:ln>
        </p:spPr>
        <p:txBody>
          <a:bodyPr wrap="square" lIns="135404" tIns="67698" rIns="135404" bIns="67698" rtlCol="0">
            <a:spAutoFit/>
          </a:bodyPr>
          <a:lstStyle/>
          <a:p>
            <a:r>
              <a:rPr lang="en-US" sz="2100" b="1" i="1" dirty="0" smtClean="0"/>
              <a:t>Figure 4</a:t>
            </a:r>
            <a:r>
              <a:rPr lang="en-US" sz="2100" i="1" dirty="0" smtClean="0"/>
              <a:t>. A sketch of NASA’s Lunar </a:t>
            </a:r>
            <a:r>
              <a:rPr lang="en-US" sz="2100" i="1" dirty="0" err="1" smtClean="0"/>
              <a:t>Reconaissance</a:t>
            </a:r>
            <a:r>
              <a:rPr lang="en-US" sz="2100" i="1" dirty="0" smtClean="0"/>
              <a:t> Orbiter</a:t>
            </a:r>
            <a:r>
              <a:rPr lang="en-US" sz="2100" dirty="0" smtClean="0"/>
              <a:t>.</a:t>
            </a:r>
            <a:endParaRPr lang="en-US" sz="2100" b="1" i="1" dirty="0" smtClean="0"/>
          </a:p>
        </p:txBody>
      </p:sp>
      <p:sp>
        <p:nvSpPr>
          <p:cNvPr id="58" name="TextBox 57"/>
          <p:cNvSpPr txBox="1"/>
          <p:nvPr/>
        </p:nvSpPr>
        <p:spPr>
          <a:xfrm>
            <a:off x="13646944" y="25124951"/>
            <a:ext cx="5753100" cy="783049"/>
          </a:xfrm>
          <a:prstGeom prst="rect">
            <a:avLst/>
          </a:prstGeom>
          <a:noFill/>
          <a:ln>
            <a:solidFill>
              <a:schemeClr val="tx1"/>
            </a:solidFill>
          </a:ln>
        </p:spPr>
        <p:txBody>
          <a:bodyPr wrap="square" lIns="135404" tIns="67698" rIns="135404" bIns="67698" rtlCol="0">
            <a:spAutoFit/>
          </a:bodyPr>
          <a:lstStyle/>
          <a:p>
            <a:r>
              <a:rPr lang="en-US" sz="2100" b="1" i="1" dirty="0" smtClean="0"/>
              <a:t>Figure 5</a:t>
            </a:r>
            <a:r>
              <a:rPr lang="en-US" sz="2100" i="1" dirty="0" smtClean="0"/>
              <a:t>. </a:t>
            </a:r>
            <a:r>
              <a:rPr lang="en-US" sz="2100" dirty="0" smtClean="0"/>
              <a:t>A sketch of </a:t>
            </a:r>
            <a:r>
              <a:rPr lang="en-US" sz="2100" dirty="0" err="1" smtClean="0"/>
              <a:t>JAXA’s</a:t>
            </a:r>
            <a:r>
              <a:rPr lang="en-US" sz="2100" dirty="0" smtClean="0"/>
              <a:t>  </a:t>
            </a:r>
            <a:r>
              <a:rPr lang="en-US" sz="2100" i="1" dirty="0" smtClean="0"/>
              <a:t>Selene/</a:t>
            </a:r>
            <a:r>
              <a:rPr lang="en-US" sz="2100" i="1" dirty="0" err="1" smtClean="0"/>
              <a:t>Kaguya</a:t>
            </a:r>
            <a:r>
              <a:rPr lang="en-US" sz="2100" i="1" dirty="0" smtClean="0"/>
              <a:t> mission (</a:t>
            </a:r>
            <a:r>
              <a:rPr lang="en-US" sz="2000" dirty="0" err="1" smtClean="0"/>
              <a:t>かぐ</a:t>
            </a:r>
            <a:r>
              <a:rPr lang="en-US" sz="2000" b="1" dirty="0" err="1" smtClean="0"/>
              <a:t>や</a:t>
            </a:r>
            <a:r>
              <a:rPr lang="en-US" sz="2000" b="1" dirty="0" smtClean="0"/>
              <a:t>)</a:t>
            </a:r>
            <a:r>
              <a:rPr lang="en-US" sz="2100" dirty="0" smtClean="0"/>
              <a:t>.</a:t>
            </a:r>
            <a:endParaRPr lang="en-US" sz="2100" b="1" i="1" dirty="0" smtClean="0"/>
          </a:p>
        </p:txBody>
      </p:sp>
      <p:sp>
        <p:nvSpPr>
          <p:cNvPr id="59" name="TextBox 58"/>
          <p:cNvSpPr txBox="1"/>
          <p:nvPr/>
        </p:nvSpPr>
        <p:spPr>
          <a:xfrm>
            <a:off x="23476744" y="12932951"/>
            <a:ext cx="5943599" cy="783049"/>
          </a:xfrm>
          <a:prstGeom prst="rect">
            <a:avLst/>
          </a:prstGeom>
          <a:noFill/>
          <a:ln>
            <a:solidFill>
              <a:schemeClr val="tx1"/>
            </a:solidFill>
          </a:ln>
        </p:spPr>
        <p:txBody>
          <a:bodyPr wrap="square" lIns="135404" tIns="67698" rIns="135404" bIns="67698" rtlCol="0">
            <a:spAutoFit/>
          </a:bodyPr>
          <a:lstStyle/>
          <a:p>
            <a:r>
              <a:rPr lang="en-US" sz="2100" b="1" i="1" dirty="0" smtClean="0"/>
              <a:t>Figure 6. </a:t>
            </a:r>
            <a:r>
              <a:rPr lang="en-US" sz="2100" dirty="0" smtClean="0"/>
              <a:t>Sketch of the time series of Bead brightness as the Sun rises in a lunar valley.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14809</TotalTime>
  <Words>941</Words>
  <Application>Microsoft Macintosh PowerPoint</Application>
  <PresentationFormat>Custom</PresentationFormat>
  <Paragraphs>38</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Eclipse Megamovie citizen science: The Diamond Ring  Hugh Hudson  (Berkeley and Glasgow),  Mark Bender (Texas), Scott McIntosh (HAO), Juan Carlos Martínez Oliveros (Berkeley), Jay Pasachoff (Williams and Caltech), and Laura Peticolas (Berkeley)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X-ray Absorption to Measure the  Height of the Solar Atmosphere  M. Battaglia, H. Hudson, G. Hurford, S. Krucker &amp; R. Schwartz</dc:title>
  <dc:creator>Hugh Hudson</dc:creator>
  <cp:lastModifiedBy>Hugh Hudson</cp:lastModifiedBy>
  <cp:revision>145</cp:revision>
  <cp:lastPrinted>2016-12-09T20:56:32Z</cp:lastPrinted>
  <dcterms:created xsi:type="dcterms:W3CDTF">2016-12-11T02:16:14Z</dcterms:created>
  <dcterms:modified xsi:type="dcterms:W3CDTF">2016-12-11T02:24:29Z</dcterms:modified>
</cp:coreProperties>
</file>