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2063352" rtl="0" eaLnBrk="1" latinLnBrk="0" hangingPunct="1">
      <a:defRPr sz="8200" kern="1200">
        <a:solidFill>
          <a:schemeClr val="tx1"/>
        </a:solidFill>
        <a:latin typeface="+mn-lt"/>
        <a:ea typeface="+mn-ea"/>
        <a:cs typeface="+mn-cs"/>
      </a:defRPr>
    </a:lvl1pPr>
    <a:lvl2pPr marL="2063352" algn="l" defTabSz="2063352" rtl="0" eaLnBrk="1" latinLnBrk="0" hangingPunct="1">
      <a:defRPr sz="8200" kern="1200">
        <a:solidFill>
          <a:schemeClr val="tx1"/>
        </a:solidFill>
        <a:latin typeface="+mn-lt"/>
        <a:ea typeface="+mn-ea"/>
        <a:cs typeface="+mn-cs"/>
      </a:defRPr>
    </a:lvl2pPr>
    <a:lvl3pPr marL="4126703" algn="l" defTabSz="2063352" rtl="0" eaLnBrk="1" latinLnBrk="0" hangingPunct="1">
      <a:defRPr sz="8200" kern="1200">
        <a:solidFill>
          <a:schemeClr val="tx1"/>
        </a:solidFill>
        <a:latin typeface="+mn-lt"/>
        <a:ea typeface="+mn-ea"/>
        <a:cs typeface="+mn-cs"/>
      </a:defRPr>
    </a:lvl3pPr>
    <a:lvl4pPr marL="6190055" algn="l" defTabSz="2063352" rtl="0" eaLnBrk="1" latinLnBrk="0" hangingPunct="1">
      <a:defRPr sz="8200" kern="1200">
        <a:solidFill>
          <a:schemeClr val="tx1"/>
        </a:solidFill>
        <a:latin typeface="+mn-lt"/>
        <a:ea typeface="+mn-ea"/>
        <a:cs typeface="+mn-cs"/>
      </a:defRPr>
    </a:lvl4pPr>
    <a:lvl5pPr marL="8253407" algn="l" defTabSz="2063352" rtl="0" eaLnBrk="1" latinLnBrk="0" hangingPunct="1">
      <a:defRPr sz="8200" kern="1200">
        <a:solidFill>
          <a:schemeClr val="tx1"/>
        </a:solidFill>
        <a:latin typeface="+mn-lt"/>
        <a:ea typeface="+mn-ea"/>
        <a:cs typeface="+mn-cs"/>
      </a:defRPr>
    </a:lvl5pPr>
    <a:lvl6pPr marL="10316759" algn="l" defTabSz="2063352" rtl="0" eaLnBrk="1" latinLnBrk="0" hangingPunct="1">
      <a:defRPr sz="8200" kern="1200">
        <a:solidFill>
          <a:schemeClr val="tx1"/>
        </a:solidFill>
        <a:latin typeface="+mn-lt"/>
        <a:ea typeface="+mn-ea"/>
        <a:cs typeface="+mn-cs"/>
      </a:defRPr>
    </a:lvl6pPr>
    <a:lvl7pPr marL="12380110" algn="l" defTabSz="2063352" rtl="0" eaLnBrk="1" latinLnBrk="0" hangingPunct="1">
      <a:defRPr sz="8200" kern="1200">
        <a:solidFill>
          <a:schemeClr val="tx1"/>
        </a:solidFill>
        <a:latin typeface="+mn-lt"/>
        <a:ea typeface="+mn-ea"/>
        <a:cs typeface="+mn-cs"/>
      </a:defRPr>
    </a:lvl7pPr>
    <a:lvl8pPr marL="14443462" algn="l" defTabSz="2063352" rtl="0" eaLnBrk="1" latinLnBrk="0" hangingPunct="1">
      <a:defRPr sz="8200" kern="1200">
        <a:solidFill>
          <a:schemeClr val="tx1"/>
        </a:solidFill>
        <a:latin typeface="+mn-lt"/>
        <a:ea typeface="+mn-ea"/>
        <a:cs typeface="+mn-cs"/>
      </a:defRPr>
    </a:lvl8pPr>
    <a:lvl9pPr marL="16506814" algn="l" defTabSz="2063352"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snapVertSplitter="1" vertBarState="minimized">
    <p:restoredLeft sz="15470" autoAdjust="0"/>
    <p:restoredTop sz="94660"/>
  </p:normalViewPr>
  <p:slideViewPr>
    <p:cSldViewPr snapToObjects="1">
      <p:cViewPr>
        <p:scale>
          <a:sx n="66" d="100"/>
          <a:sy n="66" d="100"/>
        </p:scale>
        <p:origin x="5672" y="5880"/>
      </p:cViewPr>
      <p:guideLst>
        <p:guide orient="horz" pos="8640"/>
        <p:guide pos="115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4084F-F77C-3345-AABD-9279D36AFEA5}" type="datetimeFigureOut">
              <a:rPr lang="en-US" smtClean="0"/>
              <a:pPr/>
              <a:t>12/10/16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3539A-6FE2-2742-AD28-27A8366A41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3539A-6FE2-2742-AD28-27A8366A41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1"/>
            <a:ext cx="31089600" cy="5880102"/>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4"/>
            <a:ext cx="25603200" cy="7010399"/>
          </a:xfrm>
        </p:spPr>
        <p:txBody>
          <a:bodyPr/>
          <a:lstStyle>
            <a:lvl1pPr marL="0" indent="0" algn="ctr">
              <a:buNone/>
              <a:defRPr>
                <a:solidFill>
                  <a:schemeClr val="tx1">
                    <a:tint val="75000"/>
                  </a:schemeClr>
                </a:solidFill>
              </a:defRPr>
            </a:lvl1pPr>
            <a:lvl2pPr marL="2063352" indent="0" algn="ctr">
              <a:buNone/>
              <a:defRPr>
                <a:solidFill>
                  <a:schemeClr val="tx1">
                    <a:tint val="75000"/>
                  </a:schemeClr>
                </a:solidFill>
              </a:defRPr>
            </a:lvl2pPr>
            <a:lvl3pPr marL="4126703" indent="0" algn="ctr">
              <a:buNone/>
              <a:defRPr>
                <a:solidFill>
                  <a:schemeClr val="tx1">
                    <a:tint val="75000"/>
                  </a:schemeClr>
                </a:solidFill>
              </a:defRPr>
            </a:lvl3pPr>
            <a:lvl4pPr marL="6190055" indent="0" algn="ctr">
              <a:buNone/>
              <a:defRPr>
                <a:solidFill>
                  <a:schemeClr val="tx1">
                    <a:tint val="75000"/>
                  </a:schemeClr>
                </a:solidFill>
              </a:defRPr>
            </a:lvl4pPr>
            <a:lvl5pPr marL="8253407" indent="0" algn="ctr">
              <a:buNone/>
              <a:defRPr>
                <a:solidFill>
                  <a:schemeClr val="tx1">
                    <a:tint val="75000"/>
                  </a:schemeClr>
                </a:solidFill>
              </a:defRPr>
            </a:lvl5pPr>
            <a:lvl6pPr marL="10316759" indent="0" algn="ctr">
              <a:buNone/>
              <a:defRPr>
                <a:solidFill>
                  <a:schemeClr val="tx1">
                    <a:tint val="75000"/>
                  </a:schemeClr>
                </a:solidFill>
              </a:defRPr>
            </a:lvl6pPr>
            <a:lvl7pPr marL="12380110" indent="0" algn="ctr">
              <a:buNone/>
              <a:defRPr>
                <a:solidFill>
                  <a:schemeClr val="tx1">
                    <a:tint val="75000"/>
                  </a:schemeClr>
                </a:solidFill>
              </a:defRPr>
            </a:lvl7pPr>
            <a:lvl8pPr marL="14443462" indent="0" algn="ctr">
              <a:buNone/>
              <a:defRPr>
                <a:solidFill>
                  <a:schemeClr val="tx1">
                    <a:tint val="75000"/>
                  </a:schemeClr>
                </a:solidFill>
              </a:defRPr>
            </a:lvl8pPr>
            <a:lvl9pPr marL="165068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76067" y="3429002"/>
            <a:ext cx="27241498" cy="7302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51557" y="3429002"/>
            <a:ext cx="81114902" cy="7302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48" y="17627602"/>
            <a:ext cx="31089600" cy="5448301"/>
          </a:xfrm>
        </p:spPr>
        <p:txBody>
          <a:bodyPr anchor="t"/>
          <a:lstStyle>
            <a:lvl1pPr algn="l">
              <a:defRPr sz="18100" b="1" cap="all"/>
            </a:lvl1pPr>
          </a:lstStyle>
          <a:p>
            <a:r>
              <a:rPr lang="en-US" smtClean="0"/>
              <a:t>Click to edit Master title style</a:t>
            </a:r>
            <a:endParaRPr lang="en-US"/>
          </a:p>
        </p:txBody>
      </p:sp>
      <p:sp>
        <p:nvSpPr>
          <p:cNvPr id="3" name="Text Placeholder 2"/>
          <p:cNvSpPr>
            <a:spLocks noGrp="1"/>
          </p:cNvSpPr>
          <p:nvPr>
            <p:ph type="body" idx="1"/>
          </p:nvPr>
        </p:nvSpPr>
        <p:spPr>
          <a:xfrm>
            <a:off x="2889248" y="11626861"/>
            <a:ext cx="31089600" cy="6000749"/>
          </a:xfrm>
        </p:spPr>
        <p:txBody>
          <a:bodyPr anchor="b"/>
          <a:lstStyle>
            <a:lvl1pPr marL="0" indent="0">
              <a:buNone/>
              <a:defRPr sz="9000">
                <a:solidFill>
                  <a:schemeClr val="tx1">
                    <a:tint val="75000"/>
                  </a:schemeClr>
                </a:solidFill>
              </a:defRPr>
            </a:lvl1pPr>
            <a:lvl2pPr marL="2063352" indent="0">
              <a:buNone/>
              <a:defRPr sz="8200">
                <a:solidFill>
                  <a:schemeClr val="tx1">
                    <a:tint val="75000"/>
                  </a:schemeClr>
                </a:solidFill>
              </a:defRPr>
            </a:lvl2pPr>
            <a:lvl3pPr marL="4126703" indent="0">
              <a:buNone/>
              <a:defRPr sz="7300">
                <a:solidFill>
                  <a:schemeClr val="tx1">
                    <a:tint val="75000"/>
                  </a:schemeClr>
                </a:solidFill>
              </a:defRPr>
            </a:lvl3pPr>
            <a:lvl4pPr marL="6190055" indent="0">
              <a:buNone/>
              <a:defRPr sz="6500">
                <a:solidFill>
                  <a:schemeClr val="tx1">
                    <a:tint val="75000"/>
                  </a:schemeClr>
                </a:solidFill>
              </a:defRPr>
            </a:lvl4pPr>
            <a:lvl5pPr marL="8253407" indent="0">
              <a:buNone/>
              <a:defRPr sz="6500">
                <a:solidFill>
                  <a:schemeClr val="tx1">
                    <a:tint val="75000"/>
                  </a:schemeClr>
                </a:solidFill>
              </a:defRPr>
            </a:lvl5pPr>
            <a:lvl6pPr marL="10316759" indent="0">
              <a:buNone/>
              <a:defRPr sz="6500">
                <a:solidFill>
                  <a:schemeClr val="tx1">
                    <a:tint val="75000"/>
                  </a:schemeClr>
                </a:solidFill>
              </a:defRPr>
            </a:lvl6pPr>
            <a:lvl7pPr marL="12380110" indent="0">
              <a:buNone/>
              <a:defRPr sz="6500">
                <a:solidFill>
                  <a:schemeClr val="tx1">
                    <a:tint val="75000"/>
                  </a:schemeClr>
                </a:solidFill>
              </a:defRPr>
            </a:lvl7pPr>
            <a:lvl8pPr marL="14443462" indent="0">
              <a:buNone/>
              <a:defRPr sz="6500">
                <a:solidFill>
                  <a:schemeClr val="tx1">
                    <a:tint val="75000"/>
                  </a:schemeClr>
                </a:solidFill>
              </a:defRPr>
            </a:lvl8pPr>
            <a:lvl9pPr marL="16506814"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4E514-1B9D-1B4C-9B09-F1CB93716DFF}" type="datetimeFigureOut">
              <a:rPr lang="en-US" smtClean="0"/>
              <a:pPr/>
              <a:t>12/10/16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51558" y="19970754"/>
            <a:ext cx="54178198" cy="56483247"/>
          </a:xfrm>
        </p:spPr>
        <p:txBody>
          <a:bodyPr/>
          <a:lstStyle>
            <a:lvl1pPr>
              <a:defRPr sz="12500"/>
            </a:lvl1pPr>
            <a:lvl2pPr>
              <a:defRPr sz="10800"/>
            </a:lvl2pPr>
            <a:lvl3pPr>
              <a:defRPr sz="90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9356" y="19970754"/>
            <a:ext cx="54178198" cy="56483247"/>
          </a:xfrm>
        </p:spPr>
        <p:txBody>
          <a:bodyPr/>
          <a:lstStyle>
            <a:lvl1pPr>
              <a:defRPr sz="12500"/>
            </a:lvl1pPr>
            <a:lvl2pPr>
              <a:defRPr sz="10800"/>
            </a:lvl2pPr>
            <a:lvl3pPr>
              <a:defRPr sz="90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4E514-1B9D-1B4C-9B09-F1CB93716DFF}" type="datetimeFigureOut">
              <a:rPr lang="en-US" smtClean="0"/>
              <a:pPr/>
              <a:t>12/10/16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1"/>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13" y="6140454"/>
            <a:ext cx="16160752" cy="2559046"/>
          </a:xfrm>
        </p:spPr>
        <p:txBody>
          <a:bodyPr anchor="b"/>
          <a:lstStyle>
            <a:lvl1pPr marL="0" indent="0">
              <a:buNone/>
              <a:defRPr sz="10800" b="1"/>
            </a:lvl1pPr>
            <a:lvl2pPr marL="2063352" indent="0">
              <a:buNone/>
              <a:defRPr sz="9000" b="1"/>
            </a:lvl2pPr>
            <a:lvl3pPr marL="4126703" indent="0">
              <a:buNone/>
              <a:defRPr sz="8200" b="1"/>
            </a:lvl3pPr>
            <a:lvl4pPr marL="6190055" indent="0">
              <a:buNone/>
              <a:defRPr sz="7300" b="1"/>
            </a:lvl4pPr>
            <a:lvl5pPr marL="8253407" indent="0">
              <a:buNone/>
              <a:defRPr sz="7300" b="1"/>
            </a:lvl5pPr>
            <a:lvl6pPr marL="10316759" indent="0">
              <a:buNone/>
              <a:defRPr sz="7300" b="1"/>
            </a:lvl6pPr>
            <a:lvl7pPr marL="12380110" indent="0">
              <a:buNone/>
              <a:defRPr sz="7300" b="1"/>
            </a:lvl7pPr>
            <a:lvl8pPr marL="14443462" indent="0">
              <a:buNone/>
              <a:defRPr sz="7300" b="1"/>
            </a:lvl8pPr>
            <a:lvl9pPr marL="16506814"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828813" y="8699502"/>
            <a:ext cx="16160752" cy="15805152"/>
          </a:xfrm>
        </p:spPr>
        <p:txBody>
          <a:bodyPr/>
          <a:lstStyle>
            <a:lvl1pPr>
              <a:defRPr sz="10800"/>
            </a:lvl1pPr>
            <a:lvl2pPr>
              <a:defRPr sz="90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5" y="6140454"/>
            <a:ext cx="16167098" cy="2559046"/>
          </a:xfrm>
        </p:spPr>
        <p:txBody>
          <a:bodyPr anchor="b"/>
          <a:lstStyle>
            <a:lvl1pPr marL="0" indent="0">
              <a:buNone/>
              <a:defRPr sz="10800" b="1"/>
            </a:lvl1pPr>
            <a:lvl2pPr marL="2063352" indent="0">
              <a:buNone/>
              <a:defRPr sz="9000" b="1"/>
            </a:lvl2pPr>
            <a:lvl3pPr marL="4126703" indent="0">
              <a:buNone/>
              <a:defRPr sz="8200" b="1"/>
            </a:lvl3pPr>
            <a:lvl4pPr marL="6190055" indent="0">
              <a:buNone/>
              <a:defRPr sz="7300" b="1"/>
            </a:lvl4pPr>
            <a:lvl5pPr marL="8253407" indent="0">
              <a:buNone/>
              <a:defRPr sz="7300" b="1"/>
            </a:lvl5pPr>
            <a:lvl6pPr marL="10316759" indent="0">
              <a:buNone/>
              <a:defRPr sz="7300" b="1"/>
            </a:lvl6pPr>
            <a:lvl7pPr marL="12380110" indent="0">
              <a:buNone/>
              <a:defRPr sz="7300" b="1"/>
            </a:lvl7pPr>
            <a:lvl8pPr marL="14443462" indent="0">
              <a:buNone/>
              <a:defRPr sz="7300" b="1"/>
            </a:lvl8pPr>
            <a:lvl9pPr marL="16506814"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8580115" y="8699502"/>
            <a:ext cx="16167098" cy="15805152"/>
          </a:xfrm>
        </p:spPr>
        <p:txBody>
          <a:bodyPr/>
          <a:lstStyle>
            <a:lvl1pPr>
              <a:defRPr sz="10800"/>
            </a:lvl1pPr>
            <a:lvl2pPr>
              <a:defRPr sz="90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4E514-1B9D-1B4C-9B09-F1CB93716DFF}" type="datetimeFigureOut">
              <a:rPr lang="en-US" smtClean="0"/>
              <a:pPr/>
              <a:t>12/10/16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4E514-1B9D-1B4C-9B09-F1CB93716DFF}" type="datetimeFigureOut">
              <a:rPr lang="en-US" smtClean="0"/>
              <a:pPr/>
              <a:t>12/10/16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4E514-1B9D-1B4C-9B09-F1CB93716DFF}" type="datetimeFigureOut">
              <a:rPr lang="en-US" smtClean="0"/>
              <a:pPr/>
              <a:t>12/10/16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9" y="1092203"/>
            <a:ext cx="12033253" cy="4648201"/>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4300203" y="1092209"/>
            <a:ext cx="20446998" cy="23412453"/>
          </a:xfrm>
        </p:spPr>
        <p:txBody>
          <a:bodyPr/>
          <a:lstStyle>
            <a:lvl1pPr>
              <a:defRPr sz="14700"/>
            </a:lvl1pPr>
            <a:lvl2pPr>
              <a:defRPr sz="125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9" y="5740405"/>
            <a:ext cx="12033253" cy="18764253"/>
          </a:xfrm>
        </p:spPr>
        <p:txBody>
          <a:bodyPr/>
          <a:lstStyle>
            <a:lvl1pPr marL="0" indent="0">
              <a:buNone/>
              <a:defRPr sz="6500"/>
            </a:lvl1pPr>
            <a:lvl2pPr marL="2063352" indent="0">
              <a:buNone/>
              <a:defRPr sz="5600"/>
            </a:lvl2pPr>
            <a:lvl3pPr marL="4126703" indent="0">
              <a:buNone/>
              <a:defRPr sz="4300"/>
            </a:lvl3pPr>
            <a:lvl4pPr marL="6190055" indent="0">
              <a:buNone/>
              <a:defRPr sz="4300"/>
            </a:lvl4pPr>
            <a:lvl5pPr marL="8253407" indent="0">
              <a:buNone/>
              <a:defRPr sz="4300"/>
            </a:lvl5pPr>
            <a:lvl6pPr marL="10316759" indent="0">
              <a:buNone/>
              <a:defRPr sz="4300"/>
            </a:lvl6pPr>
            <a:lvl7pPr marL="12380110" indent="0">
              <a:buNone/>
              <a:defRPr sz="4300"/>
            </a:lvl7pPr>
            <a:lvl8pPr marL="14443462" indent="0">
              <a:buNone/>
              <a:defRPr sz="4300"/>
            </a:lvl8pPr>
            <a:lvl9pPr marL="1650681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4E514-1B9D-1B4C-9B09-F1CB93716DFF}" type="datetimeFigureOut">
              <a:rPr lang="en-US" smtClean="0"/>
              <a:pPr/>
              <a:t>12/10/16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3"/>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2"/>
            <a:ext cx="21945600" cy="16459200"/>
          </a:xfrm>
        </p:spPr>
        <p:txBody>
          <a:bodyPr/>
          <a:lstStyle>
            <a:lvl1pPr marL="0" indent="0">
              <a:buNone/>
              <a:defRPr sz="14700"/>
            </a:lvl1pPr>
            <a:lvl2pPr marL="2063352" indent="0">
              <a:buNone/>
              <a:defRPr sz="12500"/>
            </a:lvl2pPr>
            <a:lvl3pPr marL="4126703" indent="0">
              <a:buNone/>
              <a:defRPr sz="10800"/>
            </a:lvl3pPr>
            <a:lvl4pPr marL="6190055" indent="0">
              <a:buNone/>
              <a:defRPr sz="9000"/>
            </a:lvl4pPr>
            <a:lvl5pPr marL="8253407" indent="0">
              <a:buNone/>
              <a:defRPr sz="9000"/>
            </a:lvl5pPr>
            <a:lvl6pPr marL="10316759" indent="0">
              <a:buNone/>
              <a:defRPr sz="9000"/>
            </a:lvl6pPr>
            <a:lvl7pPr marL="12380110" indent="0">
              <a:buNone/>
              <a:defRPr sz="9000"/>
            </a:lvl7pPr>
            <a:lvl8pPr marL="14443462" indent="0">
              <a:buNone/>
              <a:defRPr sz="9000"/>
            </a:lvl8pPr>
            <a:lvl9pPr marL="16506814" indent="0">
              <a:buNone/>
              <a:defRPr sz="9000"/>
            </a:lvl9pPr>
          </a:lstStyle>
          <a:p>
            <a:endParaRPr lang="en-US"/>
          </a:p>
        </p:txBody>
      </p:sp>
      <p:sp>
        <p:nvSpPr>
          <p:cNvPr id="4" name="Text Placeholder 3"/>
          <p:cNvSpPr>
            <a:spLocks noGrp="1"/>
          </p:cNvSpPr>
          <p:nvPr>
            <p:ph type="body" sz="half" idx="2"/>
          </p:nvPr>
        </p:nvSpPr>
        <p:spPr>
          <a:xfrm>
            <a:off x="7169152" y="21469356"/>
            <a:ext cx="21945600" cy="3219447"/>
          </a:xfrm>
        </p:spPr>
        <p:txBody>
          <a:bodyPr/>
          <a:lstStyle>
            <a:lvl1pPr marL="0" indent="0">
              <a:buNone/>
              <a:defRPr sz="6500"/>
            </a:lvl1pPr>
            <a:lvl2pPr marL="2063352" indent="0">
              <a:buNone/>
              <a:defRPr sz="5600"/>
            </a:lvl2pPr>
            <a:lvl3pPr marL="4126703" indent="0">
              <a:buNone/>
              <a:defRPr sz="4300"/>
            </a:lvl3pPr>
            <a:lvl4pPr marL="6190055" indent="0">
              <a:buNone/>
              <a:defRPr sz="4300"/>
            </a:lvl4pPr>
            <a:lvl5pPr marL="8253407" indent="0">
              <a:buNone/>
              <a:defRPr sz="4300"/>
            </a:lvl5pPr>
            <a:lvl6pPr marL="10316759" indent="0">
              <a:buNone/>
              <a:defRPr sz="4300"/>
            </a:lvl6pPr>
            <a:lvl7pPr marL="12380110" indent="0">
              <a:buNone/>
              <a:defRPr sz="4300"/>
            </a:lvl7pPr>
            <a:lvl8pPr marL="14443462" indent="0">
              <a:buNone/>
              <a:defRPr sz="4300"/>
            </a:lvl8pPr>
            <a:lvl9pPr marL="16506814"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4E514-1B9D-1B4C-9B09-F1CB93716DFF}" type="datetimeFigureOut">
              <a:rPr lang="en-US" smtClean="0"/>
              <a:pPr/>
              <a:t>12/10/16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76F8C-31B4-2249-B8B7-7293F9A66E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1"/>
            <a:ext cx="32918400" cy="4572000"/>
          </a:xfrm>
          <a:prstGeom prst="rect">
            <a:avLst/>
          </a:prstGeom>
        </p:spPr>
        <p:txBody>
          <a:bodyPr vert="horz" lIns="412669" tIns="206332" rIns="412669" bIns="2063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06"/>
            <a:ext cx="32918400" cy="18103852"/>
          </a:xfrm>
          <a:prstGeom prst="rect">
            <a:avLst/>
          </a:prstGeom>
        </p:spPr>
        <p:txBody>
          <a:bodyPr vert="horz" lIns="412669" tIns="206332" rIns="412669" bIns="206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03"/>
            <a:ext cx="8534400" cy="1460500"/>
          </a:xfrm>
          <a:prstGeom prst="rect">
            <a:avLst/>
          </a:prstGeom>
        </p:spPr>
        <p:txBody>
          <a:bodyPr vert="horz" lIns="412669" tIns="206332" rIns="412669" bIns="206332" rtlCol="0" anchor="ctr"/>
          <a:lstStyle>
            <a:lvl1pPr algn="l">
              <a:defRPr sz="5600">
                <a:solidFill>
                  <a:schemeClr val="tx1">
                    <a:tint val="75000"/>
                  </a:schemeClr>
                </a:solidFill>
              </a:defRPr>
            </a:lvl1pPr>
          </a:lstStyle>
          <a:p>
            <a:fld id="{F7B4E514-1B9D-1B4C-9B09-F1CB93716DFF}" type="datetimeFigureOut">
              <a:rPr lang="en-US" smtClean="0"/>
              <a:pPr/>
              <a:t>12/10/16</a:t>
            </a:fld>
            <a:endParaRPr lang="en-US"/>
          </a:p>
        </p:txBody>
      </p:sp>
      <p:sp>
        <p:nvSpPr>
          <p:cNvPr id="5" name="Footer Placeholder 4"/>
          <p:cNvSpPr>
            <a:spLocks noGrp="1"/>
          </p:cNvSpPr>
          <p:nvPr>
            <p:ph type="ftr" sz="quarter" idx="3"/>
          </p:nvPr>
        </p:nvSpPr>
        <p:spPr>
          <a:xfrm>
            <a:off x="12496800" y="25425403"/>
            <a:ext cx="11582400" cy="1460500"/>
          </a:xfrm>
          <a:prstGeom prst="rect">
            <a:avLst/>
          </a:prstGeom>
        </p:spPr>
        <p:txBody>
          <a:bodyPr vert="horz" lIns="412669" tIns="206332" rIns="412669" bIns="206332"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212800" y="25425403"/>
            <a:ext cx="8534400" cy="1460500"/>
          </a:xfrm>
          <a:prstGeom prst="rect">
            <a:avLst/>
          </a:prstGeom>
        </p:spPr>
        <p:txBody>
          <a:bodyPr vert="horz" lIns="412669" tIns="206332" rIns="412669" bIns="206332" rtlCol="0" anchor="ctr"/>
          <a:lstStyle>
            <a:lvl1pPr algn="r">
              <a:defRPr sz="5600">
                <a:solidFill>
                  <a:schemeClr val="tx1">
                    <a:tint val="75000"/>
                  </a:schemeClr>
                </a:solidFill>
              </a:defRPr>
            </a:lvl1pPr>
          </a:lstStyle>
          <a:p>
            <a:fld id="{FA876F8C-31B4-2249-B8B7-7293F9A66E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63352" rtl="0" eaLnBrk="1" latinLnBrk="0" hangingPunct="1">
        <a:spcBef>
          <a:spcPct val="0"/>
        </a:spcBef>
        <a:buNone/>
        <a:defRPr sz="19800" kern="1200">
          <a:solidFill>
            <a:schemeClr val="tx1"/>
          </a:solidFill>
          <a:latin typeface="+mj-lt"/>
          <a:ea typeface="+mj-ea"/>
          <a:cs typeface="+mj-cs"/>
        </a:defRPr>
      </a:lvl1pPr>
    </p:titleStyle>
    <p:bodyStyle>
      <a:lvl1pPr marL="1547513" indent="-1547513" algn="l" defTabSz="2063352" rtl="0" eaLnBrk="1" latinLnBrk="0" hangingPunct="1">
        <a:spcBef>
          <a:spcPct val="20000"/>
        </a:spcBef>
        <a:buFont typeface="Arial"/>
        <a:buChar char="•"/>
        <a:defRPr sz="14700" kern="1200">
          <a:solidFill>
            <a:schemeClr val="tx1"/>
          </a:solidFill>
          <a:latin typeface="+mn-lt"/>
          <a:ea typeface="+mn-ea"/>
          <a:cs typeface="+mn-cs"/>
        </a:defRPr>
      </a:lvl1pPr>
      <a:lvl2pPr marL="3352945" indent="-1289593" algn="l" defTabSz="2063352" rtl="0" eaLnBrk="1" latinLnBrk="0" hangingPunct="1">
        <a:spcBef>
          <a:spcPct val="20000"/>
        </a:spcBef>
        <a:buFont typeface="Arial"/>
        <a:buChar char="–"/>
        <a:defRPr sz="12500" kern="1200">
          <a:solidFill>
            <a:schemeClr val="tx1"/>
          </a:solidFill>
          <a:latin typeface="+mn-lt"/>
          <a:ea typeface="+mn-ea"/>
          <a:cs typeface="+mn-cs"/>
        </a:defRPr>
      </a:lvl2pPr>
      <a:lvl3pPr marL="5158381" indent="-1031674" algn="l" defTabSz="2063352" rtl="0" eaLnBrk="1" latinLnBrk="0" hangingPunct="1">
        <a:spcBef>
          <a:spcPct val="20000"/>
        </a:spcBef>
        <a:buFont typeface="Arial"/>
        <a:buChar char="•"/>
        <a:defRPr sz="10800" kern="1200">
          <a:solidFill>
            <a:schemeClr val="tx1"/>
          </a:solidFill>
          <a:latin typeface="+mn-lt"/>
          <a:ea typeface="+mn-ea"/>
          <a:cs typeface="+mn-cs"/>
        </a:defRPr>
      </a:lvl3pPr>
      <a:lvl4pPr marL="7221733" indent="-1031674" algn="l" defTabSz="2063352" rtl="0" eaLnBrk="1" latinLnBrk="0" hangingPunct="1">
        <a:spcBef>
          <a:spcPct val="20000"/>
        </a:spcBef>
        <a:buFont typeface="Arial"/>
        <a:buChar char="–"/>
        <a:defRPr sz="9000" kern="1200">
          <a:solidFill>
            <a:schemeClr val="tx1"/>
          </a:solidFill>
          <a:latin typeface="+mn-lt"/>
          <a:ea typeface="+mn-ea"/>
          <a:cs typeface="+mn-cs"/>
        </a:defRPr>
      </a:lvl4pPr>
      <a:lvl5pPr marL="9285085" indent="-1031674" algn="l" defTabSz="2063352" rtl="0" eaLnBrk="1" latinLnBrk="0" hangingPunct="1">
        <a:spcBef>
          <a:spcPct val="20000"/>
        </a:spcBef>
        <a:buFont typeface="Arial"/>
        <a:buChar char="»"/>
        <a:defRPr sz="9000" kern="1200">
          <a:solidFill>
            <a:schemeClr val="tx1"/>
          </a:solidFill>
          <a:latin typeface="+mn-lt"/>
          <a:ea typeface="+mn-ea"/>
          <a:cs typeface="+mn-cs"/>
        </a:defRPr>
      </a:lvl5pPr>
      <a:lvl6pPr marL="11348437" indent="-1031674" algn="l" defTabSz="2063352" rtl="0" eaLnBrk="1" latinLnBrk="0" hangingPunct="1">
        <a:spcBef>
          <a:spcPct val="20000"/>
        </a:spcBef>
        <a:buFont typeface="Arial"/>
        <a:buChar char="•"/>
        <a:defRPr sz="9000" kern="1200">
          <a:solidFill>
            <a:schemeClr val="tx1"/>
          </a:solidFill>
          <a:latin typeface="+mn-lt"/>
          <a:ea typeface="+mn-ea"/>
          <a:cs typeface="+mn-cs"/>
        </a:defRPr>
      </a:lvl6pPr>
      <a:lvl7pPr marL="13411788" indent="-1031674" algn="l" defTabSz="2063352" rtl="0" eaLnBrk="1" latinLnBrk="0" hangingPunct="1">
        <a:spcBef>
          <a:spcPct val="20000"/>
        </a:spcBef>
        <a:buFont typeface="Arial"/>
        <a:buChar char="•"/>
        <a:defRPr sz="9000" kern="1200">
          <a:solidFill>
            <a:schemeClr val="tx1"/>
          </a:solidFill>
          <a:latin typeface="+mn-lt"/>
          <a:ea typeface="+mn-ea"/>
          <a:cs typeface="+mn-cs"/>
        </a:defRPr>
      </a:lvl7pPr>
      <a:lvl8pPr marL="15475140" indent="-1031674" algn="l" defTabSz="2063352" rtl="0" eaLnBrk="1" latinLnBrk="0" hangingPunct="1">
        <a:spcBef>
          <a:spcPct val="20000"/>
        </a:spcBef>
        <a:buFont typeface="Arial"/>
        <a:buChar char="•"/>
        <a:defRPr sz="9000" kern="1200">
          <a:solidFill>
            <a:schemeClr val="tx1"/>
          </a:solidFill>
          <a:latin typeface="+mn-lt"/>
          <a:ea typeface="+mn-ea"/>
          <a:cs typeface="+mn-cs"/>
        </a:defRPr>
      </a:lvl8pPr>
      <a:lvl9pPr marL="17538492" indent="-1031674" algn="l" defTabSz="2063352" rtl="0" eaLnBrk="1" latinLnBrk="0" hangingPunct="1">
        <a:spcBef>
          <a:spcPct val="20000"/>
        </a:spcBef>
        <a:buFont typeface="Arial"/>
        <a:buChar char="•"/>
        <a:defRPr sz="9000" kern="1200">
          <a:solidFill>
            <a:schemeClr val="tx1"/>
          </a:solidFill>
          <a:latin typeface="+mn-lt"/>
          <a:ea typeface="+mn-ea"/>
          <a:cs typeface="+mn-cs"/>
        </a:defRPr>
      </a:lvl9pPr>
    </p:bodyStyle>
    <p:otherStyle>
      <a:defPPr>
        <a:defRPr lang="en-US"/>
      </a:defPPr>
      <a:lvl1pPr marL="0" algn="l" defTabSz="2063352" rtl="0" eaLnBrk="1" latinLnBrk="0" hangingPunct="1">
        <a:defRPr sz="8200" kern="1200">
          <a:solidFill>
            <a:schemeClr val="tx1"/>
          </a:solidFill>
          <a:latin typeface="+mn-lt"/>
          <a:ea typeface="+mn-ea"/>
          <a:cs typeface="+mn-cs"/>
        </a:defRPr>
      </a:lvl1pPr>
      <a:lvl2pPr marL="2063352" algn="l" defTabSz="2063352" rtl="0" eaLnBrk="1" latinLnBrk="0" hangingPunct="1">
        <a:defRPr sz="8200" kern="1200">
          <a:solidFill>
            <a:schemeClr val="tx1"/>
          </a:solidFill>
          <a:latin typeface="+mn-lt"/>
          <a:ea typeface="+mn-ea"/>
          <a:cs typeface="+mn-cs"/>
        </a:defRPr>
      </a:lvl2pPr>
      <a:lvl3pPr marL="4126703" algn="l" defTabSz="2063352" rtl="0" eaLnBrk="1" latinLnBrk="0" hangingPunct="1">
        <a:defRPr sz="8200" kern="1200">
          <a:solidFill>
            <a:schemeClr val="tx1"/>
          </a:solidFill>
          <a:latin typeface="+mn-lt"/>
          <a:ea typeface="+mn-ea"/>
          <a:cs typeface="+mn-cs"/>
        </a:defRPr>
      </a:lvl3pPr>
      <a:lvl4pPr marL="6190055" algn="l" defTabSz="2063352" rtl="0" eaLnBrk="1" latinLnBrk="0" hangingPunct="1">
        <a:defRPr sz="8200" kern="1200">
          <a:solidFill>
            <a:schemeClr val="tx1"/>
          </a:solidFill>
          <a:latin typeface="+mn-lt"/>
          <a:ea typeface="+mn-ea"/>
          <a:cs typeface="+mn-cs"/>
        </a:defRPr>
      </a:lvl4pPr>
      <a:lvl5pPr marL="8253407" algn="l" defTabSz="2063352" rtl="0" eaLnBrk="1" latinLnBrk="0" hangingPunct="1">
        <a:defRPr sz="8200" kern="1200">
          <a:solidFill>
            <a:schemeClr val="tx1"/>
          </a:solidFill>
          <a:latin typeface="+mn-lt"/>
          <a:ea typeface="+mn-ea"/>
          <a:cs typeface="+mn-cs"/>
        </a:defRPr>
      </a:lvl5pPr>
      <a:lvl6pPr marL="10316759" algn="l" defTabSz="2063352" rtl="0" eaLnBrk="1" latinLnBrk="0" hangingPunct="1">
        <a:defRPr sz="8200" kern="1200">
          <a:solidFill>
            <a:schemeClr val="tx1"/>
          </a:solidFill>
          <a:latin typeface="+mn-lt"/>
          <a:ea typeface="+mn-ea"/>
          <a:cs typeface="+mn-cs"/>
        </a:defRPr>
      </a:lvl6pPr>
      <a:lvl7pPr marL="12380110" algn="l" defTabSz="2063352" rtl="0" eaLnBrk="1" latinLnBrk="0" hangingPunct="1">
        <a:defRPr sz="8200" kern="1200">
          <a:solidFill>
            <a:schemeClr val="tx1"/>
          </a:solidFill>
          <a:latin typeface="+mn-lt"/>
          <a:ea typeface="+mn-ea"/>
          <a:cs typeface="+mn-cs"/>
        </a:defRPr>
      </a:lvl7pPr>
      <a:lvl8pPr marL="14443462" algn="l" defTabSz="2063352" rtl="0" eaLnBrk="1" latinLnBrk="0" hangingPunct="1">
        <a:defRPr sz="8200" kern="1200">
          <a:solidFill>
            <a:schemeClr val="tx1"/>
          </a:solidFill>
          <a:latin typeface="+mn-lt"/>
          <a:ea typeface="+mn-ea"/>
          <a:cs typeface="+mn-cs"/>
        </a:defRPr>
      </a:lvl8pPr>
      <a:lvl9pPr marL="16506814" algn="l" defTabSz="206335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df"/><Relationship Id="rId5" Type="http://schemas.openxmlformats.org/officeDocument/2006/relationships/image" Target="../media/image3.png"/><Relationship Id="rId6" Type="http://schemas.openxmlformats.org/officeDocument/2006/relationships/image" Target="../media/image3.pdf"/><Relationship Id="rId7" Type="http://schemas.openxmlformats.org/officeDocument/2006/relationships/image" Target="../media/image51.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891" y="38674"/>
            <a:ext cx="16660709" cy="3525217"/>
          </a:xfrm>
        </p:spPr>
        <p:txBody>
          <a:bodyPr>
            <a:normAutofit fontScale="90000"/>
          </a:bodyPr>
          <a:lstStyle/>
          <a:p>
            <a:r>
              <a:rPr lang="en-US" sz="9600" dirty="0" smtClean="0"/>
              <a:t>EVE Doppler Signatures </a:t>
            </a:r>
            <a:br>
              <a:rPr lang="en-US" sz="9600" dirty="0" smtClean="0"/>
            </a:br>
            <a:r>
              <a:rPr lang="en-US" sz="9600" dirty="0" smtClean="0"/>
              <a:t>in Major Flares</a:t>
            </a:r>
            <a:r>
              <a:rPr lang="en-US" sz="7300" dirty="0" smtClean="0"/>
              <a:t/>
            </a:r>
            <a:br>
              <a:rPr lang="en-US" sz="7300" dirty="0" smtClean="0"/>
            </a:br>
            <a:r>
              <a:rPr lang="en-US" sz="2200" dirty="0" smtClean="0"/>
              <a:t/>
            </a:r>
            <a:br>
              <a:rPr lang="en-US" sz="2200" dirty="0" smtClean="0"/>
            </a:br>
            <a:r>
              <a:rPr lang="en-US" sz="2667" dirty="0" smtClean="0"/>
              <a:t>Hugh Hudson  (Berkeley and Glasgow),  Phil Chamberlin (NASA/GSFC), </a:t>
            </a:r>
            <a:br>
              <a:rPr lang="en-US" sz="2667" dirty="0" smtClean="0"/>
            </a:br>
            <a:r>
              <a:rPr lang="en-US" sz="2667" dirty="0" smtClean="0"/>
              <a:t>Alec MacKinnon (Glasgow) and Tom Woods (LASP)</a:t>
            </a:r>
            <a:endParaRPr lang="en-US" sz="2667" i="1" dirty="0"/>
          </a:p>
        </p:txBody>
      </p:sp>
      <p:sp>
        <p:nvSpPr>
          <p:cNvPr id="5" name="TextBox 4"/>
          <p:cNvSpPr txBox="1"/>
          <p:nvPr/>
        </p:nvSpPr>
        <p:spPr>
          <a:xfrm>
            <a:off x="2362200" y="3868342"/>
            <a:ext cx="13004677" cy="1975722"/>
          </a:xfrm>
          <a:prstGeom prst="rect">
            <a:avLst/>
          </a:prstGeom>
          <a:noFill/>
          <a:ln>
            <a:solidFill>
              <a:srgbClr val="000000"/>
            </a:solidFill>
          </a:ln>
        </p:spPr>
        <p:txBody>
          <a:bodyPr wrap="square" lIns="127822" tIns="63907" rIns="127822" bIns="63907" rtlCol="0">
            <a:spAutoFit/>
          </a:bodyPr>
          <a:lstStyle/>
          <a:p>
            <a:r>
              <a:rPr lang="en-US" sz="2400" b="1" dirty="0" smtClean="0"/>
              <a:t>Background: </a:t>
            </a:r>
            <a:r>
              <a:rPr lang="en-US" sz="2400" dirty="0" smtClean="0"/>
              <a:t>This poster describes SDO/EVE spectroscopy of the Sun as a star in the EUV (see Hudson et al., 2011 Woods et al. 2012, and Chamberlin, 2016 for details). In this presentation we discuss the behavior of the transition-region lines, aiming at an eventual “calibration” via AIA imagery of the phenomena we see in this novel way. Future stellar observations may thus recognize common paradigms. </a:t>
            </a:r>
          </a:p>
        </p:txBody>
      </p:sp>
      <p:sp>
        <p:nvSpPr>
          <p:cNvPr id="30" name="TextBox 29"/>
          <p:cNvSpPr txBox="1"/>
          <p:nvPr/>
        </p:nvSpPr>
        <p:spPr>
          <a:xfrm>
            <a:off x="762000" y="21798678"/>
            <a:ext cx="6545243" cy="2283498"/>
          </a:xfrm>
          <a:prstGeom prst="rect">
            <a:avLst/>
          </a:prstGeom>
          <a:noFill/>
          <a:ln>
            <a:solidFill>
              <a:schemeClr val="tx1"/>
            </a:solidFill>
          </a:ln>
        </p:spPr>
        <p:txBody>
          <a:bodyPr wrap="square" lIns="127822" tIns="63907" rIns="127822" bIns="63907" rtlCol="0">
            <a:spAutoFit/>
          </a:bodyPr>
          <a:lstStyle/>
          <a:p>
            <a:r>
              <a:rPr lang="en-US" sz="2000" b="1" i="1" dirty="0" smtClean="0"/>
              <a:t>Figure 2</a:t>
            </a:r>
            <a:r>
              <a:rPr lang="en-US" sz="2000" i="1" dirty="0" smtClean="0"/>
              <a:t>. </a:t>
            </a:r>
            <a:r>
              <a:rPr lang="en-US" sz="2000" dirty="0" smtClean="0"/>
              <a:t>“Blend maps” from CHIANTI (</a:t>
            </a:r>
            <a:r>
              <a:rPr lang="en-US" sz="2000" dirty="0" err="1" smtClean="0"/>
              <a:t>Dere</a:t>
            </a:r>
            <a:r>
              <a:rPr lang="en-US" sz="2000" dirty="0" smtClean="0"/>
              <a:t> et al. 1997; </a:t>
            </a:r>
            <a:r>
              <a:rPr lang="en-US" sz="2000" dirty="0" err="1" smtClean="0"/>
              <a:t>Landi</a:t>
            </a:r>
            <a:r>
              <a:rPr lang="en-US" sz="2000" dirty="0" smtClean="0"/>
              <a:t> et al. 2013). Each panel shows one of the lines in Table 2, omitting He, across the range of a standard Gaussian fit (0.22 nm) and the temperature range 10</a:t>
            </a:r>
            <a:r>
              <a:rPr lang="en-US" sz="2000" baseline="30000" dirty="0" smtClean="0"/>
              <a:t>4</a:t>
            </a:r>
            <a:r>
              <a:rPr lang="en-US" sz="2000" dirty="0" smtClean="0"/>
              <a:t>-10</a:t>
            </a:r>
            <a:r>
              <a:rPr lang="en-US" sz="2000" baseline="30000" dirty="0" smtClean="0"/>
              <a:t>7</a:t>
            </a:r>
            <a:r>
              <a:rPr lang="en-US" sz="2000" dirty="0" smtClean="0"/>
              <a:t> K. The</a:t>
            </a:r>
            <a:r>
              <a:rPr lang="en-US" sz="2000" dirty="0" smtClean="0"/>
              <a:t> </a:t>
            </a:r>
            <a:r>
              <a:rPr lang="en-US" sz="2000" dirty="0" smtClean="0"/>
              <a:t>color </a:t>
            </a:r>
            <a:r>
              <a:rPr lang="en-US" sz="2000" dirty="0" smtClean="0"/>
              <a:t>scale </a:t>
            </a:r>
            <a:r>
              <a:rPr lang="en-US" sz="2000" dirty="0" smtClean="0"/>
              <a:t>covers</a:t>
            </a:r>
            <a:r>
              <a:rPr lang="en-US" sz="2000" dirty="0" smtClean="0"/>
              <a:t> five decades </a:t>
            </a:r>
            <a:r>
              <a:rPr lang="en-US" sz="2000" dirty="0" smtClean="0"/>
              <a:t>of</a:t>
            </a:r>
            <a:r>
              <a:rPr lang="en-US" sz="2000" dirty="0" smtClean="0"/>
              <a:t> CHIANTI extended-flare DEM intensity for </a:t>
            </a:r>
            <a:r>
              <a:rPr lang="en-US" sz="2000" dirty="0" smtClean="0"/>
              <a:t>the temperature range 10</a:t>
            </a:r>
            <a:r>
              <a:rPr lang="en-US" sz="2000" baseline="30000" dirty="0" smtClean="0"/>
              <a:t>4</a:t>
            </a:r>
            <a:r>
              <a:rPr lang="en-US" sz="2000" dirty="0" smtClean="0"/>
              <a:t>-10</a:t>
            </a:r>
            <a:r>
              <a:rPr lang="en-US" sz="2000" baseline="30000" dirty="0" smtClean="0"/>
              <a:t>7</a:t>
            </a:r>
            <a:r>
              <a:rPr lang="en-US" sz="2000" dirty="0" smtClean="0"/>
              <a:t> K.</a:t>
            </a:r>
            <a:endParaRPr lang="en-US" sz="2000" b="1" i="1" dirty="0" smtClean="0"/>
          </a:p>
        </p:txBody>
      </p:sp>
      <p:sp>
        <p:nvSpPr>
          <p:cNvPr id="16" name="TextBox 15"/>
          <p:cNvSpPr txBox="1"/>
          <p:nvPr/>
        </p:nvSpPr>
        <p:spPr>
          <a:xfrm>
            <a:off x="1630343" y="24314528"/>
            <a:ext cx="11810999" cy="2899051"/>
          </a:xfrm>
          <a:prstGeom prst="rect">
            <a:avLst/>
          </a:prstGeom>
          <a:noFill/>
          <a:ln>
            <a:solidFill>
              <a:schemeClr val="tx1"/>
            </a:solidFill>
          </a:ln>
        </p:spPr>
        <p:txBody>
          <a:bodyPr wrap="square" lIns="127822" tIns="63907" rIns="127822" bIns="63907" rtlCol="0">
            <a:spAutoFit/>
          </a:bodyPr>
          <a:lstStyle/>
          <a:p>
            <a:pPr algn="ctr"/>
            <a:r>
              <a:rPr lang="en-US" sz="2000" dirty="0" smtClean="0"/>
              <a:t>References </a:t>
            </a:r>
          </a:p>
          <a:p>
            <a:endParaRPr lang="en-US" sz="2000" dirty="0" smtClean="0"/>
          </a:p>
          <a:p>
            <a:r>
              <a:rPr lang="en-US" sz="2000" dirty="0" smtClean="0"/>
              <a:t>Chamberlin, P.C., Solar Phys. </a:t>
            </a:r>
            <a:r>
              <a:rPr lang="en-US" sz="2000" b="1" dirty="0" smtClean="0"/>
              <a:t>291</a:t>
            </a:r>
            <a:r>
              <a:rPr lang="en-US" sz="2000" dirty="0" smtClean="0"/>
              <a:t>, 1665 (2016) – EVE/MEGS</a:t>
            </a:r>
          </a:p>
          <a:p>
            <a:r>
              <a:rPr lang="en-US" sz="2000" dirty="0" err="1" smtClean="0"/>
              <a:t>Dere</a:t>
            </a:r>
            <a:r>
              <a:rPr lang="en-US" sz="2000" dirty="0" smtClean="0"/>
              <a:t>, K. et al. 1997, A&amp;A Supp., </a:t>
            </a:r>
            <a:r>
              <a:rPr lang="en-US" sz="2000" b="1" dirty="0" smtClean="0"/>
              <a:t>125</a:t>
            </a:r>
            <a:r>
              <a:rPr lang="en-US" sz="2000" dirty="0" smtClean="0"/>
              <a:t>, 149 (1997) – CHIANTI</a:t>
            </a:r>
          </a:p>
          <a:p>
            <a:r>
              <a:rPr lang="en-US" sz="2000" dirty="0" smtClean="0"/>
              <a:t>Hudson, H. et al., Solar Phys. </a:t>
            </a:r>
            <a:r>
              <a:rPr lang="en-US" sz="2000" b="1" dirty="0" smtClean="0"/>
              <a:t>273</a:t>
            </a:r>
            <a:r>
              <a:rPr lang="en-US" sz="2000" dirty="0" smtClean="0"/>
              <a:t>, 69 (2011) – EVE spectral shifts</a:t>
            </a:r>
          </a:p>
          <a:p>
            <a:r>
              <a:rPr lang="en-US" sz="2000" u="sng" dirty="0" err="1" smtClean="0"/>
              <a:t>Landi</a:t>
            </a:r>
            <a:r>
              <a:rPr lang="en-US" sz="2000" u="sng" dirty="0" smtClean="0"/>
              <a:t>, E. et al., </a:t>
            </a:r>
            <a:r>
              <a:rPr lang="en-US" sz="2000" dirty="0" err="1" smtClean="0"/>
              <a:t>ApJ</a:t>
            </a:r>
            <a:r>
              <a:rPr lang="en-US" sz="2000" dirty="0" smtClean="0"/>
              <a:t>, </a:t>
            </a:r>
            <a:r>
              <a:rPr lang="en-US" sz="2000" b="1" dirty="0" smtClean="0"/>
              <a:t>763</a:t>
            </a:r>
            <a:r>
              <a:rPr lang="en-US" sz="2000" dirty="0" smtClean="0"/>
              <a:t>, 86 (2013) – CHIANTI</a:t>
            </a:r>
            <a:endParaRPr lang="en-US" sz="2000" u="sng" dirty="0" smtClean="0"/>
          </a:p>
          <a:p>
            <a:r>
              <a:rPr lang="en-US" sz="2000" u="sng" dirty="0" smtClean="0"/>
              <a:t>Milligan, R.O. and Dennis, B.R.,  </a:t>
            </a:r>
            <a:r>
              <a:rPr lang="en-US" sz="2000" u="sng" dirty="0" err="1" smtClean="0"/>
              <a:t>ApJ</a:t>
            </a:r>
            <a:r>
              <a:rPr lang="en-US" sz="2000" u="sng" dirty="0" smtClean="0"/>
              <a:t>,  </a:t>
            </a:r>
            <a:r>
              <a:rPr lang="en-US" sz="2000" b="1" u="sng" dirty="0" smtClean="0"/>
              <a:t>699</a:t>
            </a:r>
            <a:r>
              <a:rPr lang="en-US" sz="2000" u="sng" dirty="0" smtClean="0"/>
              <a:t>, 968 (2007) – Flare Doppler patterns</a:t>
            </a:r>
          </a:p>
          <a:p>
            <a:r>
              <a:rPr lang="en-US" sz="2000" u="sng" dirty="0" smtClean="0"/>
              <a:t>Woods, T. et al., Solar Phys. </a:t>
            </a:r>
            <a:r>
              <a:rPr lang="en-US" sz="2000" b="1" u="sng" dirty="0" smtClean="0"/>
              <a:t>275</a:t>
            </a:r>
            <a:r>
              <a:rPr lang="en-US" sz="2000" u="sng" dirty="0" smtClean="0"/>
              <a:t>, 115 (2012) – EVE</a:t>
            </a:r>
          </a:p>
          <a:p>
            <a:endParaRPr lang="en-US" sz="2000" u="sng" dirty="0" smtClean="0"/>
          </a:p>
        </p:txBody>
      </p:sp>
      <p:sp>
        <p:nvSpPr>
          <p:cNvPr id="19" name="TextBox 18"/>
          <p:cNvSpPr txBox="1"/>
          <p:nvPr/>
        </p:nvSpPr>
        <p:spPr>
          <a:xfrm>
            <a:off x="23164800" y="18592800"/>
            <a:ext cx="12247283" cy="7515700"/>
          </a:xfrm>
          <a:prstGeom prst="rect">
            <a:avLst/>
          </a:prstGeom>
          <a:solidFill>
            <a:srgbClr val="CCFFCC"/>
          </a:solidFill>
          <a:ln>
            <a:solidFill>
              <a:schemeClr val="tx1"/>
            </a:solidFill>
          </a:ln>
        </p:spPr>
        <p:txBody>
          <a:bodyPr wrap="square" lIns="127822" tIns="63907" rIns="127822" bIns="63907" rtlCol="0">
            <a:spAutoFit/>
          </a:bodyPr>
          <a:lstStyle/>
          <a:p>
            <a:pPr algn="ctr"/>
            <a:r>
              <a:rPr lang="en-US" sz="3000" b="1" dirty="0" smtClean="0"/>
              <a:t>Conclusions</a:t>
            </a:r>
          </a:p>
          <a:p>
            <a:pPr algn="ctr"/>
            <a:endParaRPr lang="en-US" sz="3000" b="1" dirty="0" smtClean="0"/>
          </a:p>
          <a:p>
            <a:r>
              <a:rPr lang="en-US" sz="3000" b="1" dirty="0" smtClean="0"/>
              <a:t>EVE/MEGS-B sees transition-line Doppler shifts well. In this survey we are finding mean velocities of +-10s of km/</a:t>
            </a:r>
            <a:r>
              <a:rPr lang="en-US" sz="3000" b="1" dirty="0" err="1" smtClean="0"/>
              <a:t>s</a:t>
            </a:r>
            <a:r>
              <a:rPr lang="en-US" sz="3000" b="1" dirty="0" smtClean="0"/>
              <a:t>:</a:t>
            </a:r>
          </a:p>
          <a:p>
            <a:endParaRPr lang="en-US" sz="3000" b="1" dirty="0" smtClean="0"/>
          </a:p>
          <a:p>
            <a:pPr marL="514350" indent="-514350">
              <a:buAutoNum type="alphaLcParenR"/>
            </a:pPr>
            <a:r>
              <a:rPr lang="en-US" sz="3000" b="1" dirty="0" smtClean="0"/>
              <a:t>C III, the strongest line, can exhibit either blue or red </a:t>
            </a:r>
            <a:r>
              <a:rPr lang="en-US" sz="3000" b="1" dirty="0" smtClean="0"/>
              <a:t>shifts, with </a:t>
            </a:r>
            <a:r>
              <a:rPr lang="en-US" sz="3000" b="1" dirty="0" smtClean="0"/>
              <a:t>precision of order 1 km/</a:t>
            </a:r>
            <a:r>
              <a:rPr lang="en-US" sz="3000" b="1" dirty="0" err="1" smtClean="0"/>
              <a:t>s</a:t>
            </a:r>
            <a:r>
              <a:rPr lang="en-US" sz="3000" b="1" dirty="0" smtClean="0"/>
              <a:t>.</a:t>
            </a:r>
            <a:endParaRPr lang="en-US" sz="3000" b="1" dirty="0" smtClean="0"/>
          </a:p>
          <a:p>
            <a:pPr marL="514350" indent="-514350">
              <a:buAutoNum type="alphaLcParenR"/>
            </a:pPr>
            <a:r>
              <a:rPr lang="en-US" sz="3000" b="1" dirty="0" smtClean="0"/>
              <a:t>N III tracks C III well,</a:t>
            </a:r>
            <a:r>
              <a:rPr lang="en-US" sz="3000" b="1" dirty="0" smtClean="0"/>
              <a:t> suggesting that EVE can measure mean temperature </a:t>
            </a:r>
            <a:r>
              <a:rPr lang="en-US" sz="3000" b="1" i="1" dirty="0" smtClean="0"/>
              <a:t>gradients.</a:t>
            </a:r>
            <a:endParaRPr lang="en-US" sz="3000" b="1" dirty="0" smtClean="0"/>
          </a:p>
          <a:p>
            <a:pPr marL="514350" indent="-514350">
              <a:buAutoNum type="alphaLcParenR"/>
            </a:pPr>
            <a:r>
              <a:rPr lang="en-US" sz="3000" b="1" dirty="0" smtClean="0"/>
              <a:t>There is a large uncorrelated</a:t>
            </a:r>
            <a:r>
              <a:rPr lang="en-US" sz="3000" b="1" dirty="0" smtClean="0"/>
              <a:t> flare-to</a:t>
            </a:r>
            <a:r>
              <a:rPr lang="en-US" sz="3000" b="1" smtClean="0"/>
              <a:t>-flare variance </a:t>
            </a:r>
            <a:r>
              <a:rPr lang="en-US" sz="3000" b="1" dirty="0" smtClean="0"/>
              <a:t>that we hope to identify, via AIA, with flare structural detail.</a:t>
            </a:r>
          </a:p>
          <a:p>
            <a:pPr marL="514350" indent="-514350">
              <a:buAutoNum type="alphaLcParenR"/>
            </a:pPr>
            <a:r>
              <a:rPr lang="en-US" sz="3000" b="1" dirty="0" smtClean="0"/>
              <a:t>The pattern of Doppler shift </a:t>
            </a:r>
            <a:r>
              <a:rPr lang="en-US" sz="3000" b="1" dirty="0" err="1" smtClean="0"/>
              <a:t>vs</a:t>
            </a:r>
            <a:r>
              <a:rPr lang="en-US" sz="3000" b="1" dirty="0" smtClean="0"/>
              <a:t> temperature is not as simple as one sees in the classic work of Milligan &amp; Dennis (2009).</a:t>
            </a:r>
          </a:p>
          <a:p>
            <a:pPr marL="514350" indent="-514350">
              <a:buAutoNum type="alphaLcParenR"/>
            </a:pPr>
            <a:r>
              <a:rPr lang="en-US" sz="3000" b="1" dirty="0" smtClean="0"/>
              <a:t>The body of work enabled by EVE should really help to disentangle paradigms for related stellar observations. </a:t>
            </a:r>
          </a:p>
          <a:p>
            <a:endParaRPr lang="en-US" sz="3000" b="1" dirty="0" smtClean="0">
              <a:solidFill>
                <a:srgbClr val="FF0000"/>
              </a:solidFill>
            </a:endParaRPr>
          </a:p>
        </p:txBody>
      </p:sp>
      <p:sp>
        <p:nvSpPr>
          <p:cNvPr id="22" name="TextBox 21"/>
          <p:cNvSpPr txBox="1"/>
          <p:nvPr/>
        </p:nvSpPr>
        <p:spPr>
          <a:xfrm>
            <a:off x="20828123" y="784624"/>
            <a:ext cx="13004677" cy="4930376"/>
          </a:xfrm>
          <a:prstGeom prst="rect">
            <a:avLst/>
          </a:prstGeom>
          <a:noFill/>
          <a:ln>
            <a:solidFill>
              <a:srgbClr val="000000"/>
            </a:solidFill>
          </a:ln>
        </p:spPr>
        <p:txBody>
          <a:bodyPr wrap="square" lIns="127822" tIns="63907" rIns="127822" bIns="63907" rtlCol="0">
            <a:spAutoFit/>
          </a:bodyPr>
          <a:lstStyle/>
          <a:p>
            <a:r>
              <a:rPr lang="en-US" sz="2400" b="1" dirty="0" smtClean="0"/>
              <a:t>MEGS-B vs. MEGS-A</a:t>
            </a:r>
          </a:p>
          <a:p>
            <a:endParaRPr lang="en-US" sz="2400" b="1" dirty="0" smtClean="0"/>
          </a:p>
          <a:p>
            <a:r>
              <a:rPr lang="en-US" sz="2400" dirty="0" smtClean="0"/>
              <a:t>Our previous published work on EVE Doppler measurements (Hudson et al. 2011) used MEGS-A. This instrument observes high-excitation lines well, but has the technical problem that these lines do not form outside flare times, and so rest reference spectra are not easily found. This is important because of the wavelength/spectrum coupling (an</a:t>
            </a:r>
            <a:r>
              <a:rPr lang="en-US" sz="2400" dirty="0" smtClean="0"/>
              <a:t> optical design property; </a:t>
            </a:r>
            <a:r>
              <a:rPr lang="en-US" sz="2400" dirty="0" smtClean="0"/>
              <a:t>see</a:t>
            </a:r>
            <a:r>
              <a:rPr lang="en-US" sz="2400" dirty="0" smtClean="0"/>
              <a:t> Woods et al., 2012, and Chamberlin</a:t>
            </a:r>
            <a:r>
              <a:rPr lang="en-US" sz="2400" dirty="0" smtClean="0"/>
              <a:t>, 2016). </a:t>
            </a:r>
          </a:p>
          <a:p>
            <a:endParaRPr lang="en-US" sz="2400" dirty="0" smtClean="0"/>
          </a:p>
          <a:p>
            <a:r>
              <a:rPr lang="en-US" sz="2400" dirty="0" smtClean="0"/>
              <a:t>For MEGS-B these problems are unimportant. We can use pre-flare emission safely as a rest reference. Accordingly, the results presented here focus on transition-region lines with peak formation temperatures below 1 MK; such lines are always available in the spectra. In this analysis we use the line set in Table 2 here, omitting the He lines and two others upon close inspection. See Figures 2 and 3 for “blend maps” and line profiles in one flare event.</a:t>
            </a:r>
          </a:p>
        </p:txBody>
      </p:sp>
      <p:pic>
        <p:nvPicPr>
          <p:cNvPr id="27" name="Picture 26"/>
          <p:cNvPicPr>
            <a:picLocks noChangeAspect="1"/>
          </p:cNvPicPr>
          <p:nvPr/>
        </p:nvPicPr>
        <p:blipFill>
          <a:blip r:embed="rId3"/>
          <a:stretch>
            <a:fillRect/>
          </a:stretch>
        </p:blipFill>
        <p:spPr>
          <a:xfrm>
            <a:off x="1295401" y="6660653"/>
            <a:ext cx="9994900" cy="6421502"/>
          </a:xfrm>
          <a:prstGeom prst="rect">
            <a:avLst/>
          </a:prstGeom>
        </p:spPr>
      </p:pic>
      <p:pic>
        <p:nvPicPr>
          <p:cNvPr id="23" name="Picture 22" descr="Pages from flare_doppler.eps"/>
          <p:cNvPicPr>
            <a:picLocks noChangeAspect="1"/>
          </p:cNvPicPr>
          <p:nvPr/>
        </p:nvPicPr>
        <mc:AlternateContent xmlns:ma="http://schemas.microsoft.com/office/mac/drawingml/2008/main">
          <mc:Choice Requires="ma">
            <p:blipFill>
              <a:blip r:embed="rId4"/>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tretch>
                <a:fillRect/>
              </a:stretch>
            </p:blipFill>
          </mc:Fallback>
        </mc:AlternateContent>
        <p:spPr>
          <a:xfrm>
            <a:off x="609600" y="14940678"/>
            <a:ext cx="6852855" cy="6523115"/>
          </a:xfrm>
          <a:prstGeom prst="rect">
            <a:avLst/>
          </a:prstGeom>
        </p:spPr>
      </p:pic>
      <p:pic>
        <p:nvPicPr>
          <p:cNvPr id="25" name="Picture 24" descr="Pages from flare_doppler-2.eps"/>
          <p:cNvPicPr>
            <a:picLocks noChangeAspect="1"/>
          </p:cNvPicPr>
          <p:nvPr/>
        </p:nvPicPr>
        <mc:AlternateContent xmlns:ma="http://schemas.microsoft.com/office/mac/drawingml/2008/main">
          <mc:Choice Requires="ma">
            <p:blipFill>
              <a:blip r:embed="rId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tretch>
                <a:fillRect/>
              </a:stretch>
            </p:blipFill>
          </mc:Fallback>
        </mc:AlternateContent>
        <p:spPr>
          <a:xfrm>
            <a:off x="7535843" y="14940678"/>
            <a:ext cx="6637357" cy="6692900"/>
          </a:xfrm>
          <a:prstGeom prst="rect">
            <a:avLst/>
          </a:prstGeom>
        </p:spPr>
      </p:pic>
      <p:pic>
        <p:nvPicPr>
          <p:cNvPr id="29" name="Picture 28"/>
          <p:cNvPicPr>
            <a:picLocks noChangeAspect="1"/>
          </p:cNvPicPr>
          <p:nvPr/>
        </p:nvPicPr>
        <p:blipFill>
          <a:blip r:embed="rId8"/>
          <a:stretch>
            <a:fillRect/>
          </a:stretch>
        </p:blipFill>
        <p:spPr>
          <a:xfrm>
            <a:off x="14795500" y="14386839"/>
            <a:ext cx="5549900" cy="6692900"/>
          </a:xfrm>
          <a:prstGeom prst="rect">
            <a:avLst/>
          </a:prstGeom>
          <a:ln>
            <a:solidFill>
              <a:schemeClr val="tx1"/>
            </a:solidFill>
          </a:ln>
        </p:spPr>
      </p:pic>
      <p:sp>
        <p:nvSpPr>
          <p:cNvPr id="31" name="TextBox 30"/>
          <p:cNvSpPr txBox="1"/>
          <p:nvPr/>
        </p:nvSpPr>
        <p:spPr>
          <a:xfrm>
            <a:off x="15052136" y="13182600"/>
            <a:ext cx="5036627" cy="744615"/>
          </a:xfrm>
          <a:prstGeom prst="rect">
            <a:avLst/>
          </a:prstGeom>
          <a:noFill/>
          <a:ln>
            <a:solidFill>
              <a:schemeClr val="tx1"/>
            </a:solidFill>
          </a:ln>
        </p:spPr>
        <p:txBody>
          <a:bodyPr wrap="square" lIns="127822" tIns="63907" rIns="127822" bIns="63907" rtlCol="0">
            <a:spAutoFit/>
          </a:bodyPr>
          <a:lstStyle/>
          <a:p>
            <a:r>
              <a:rPr lang="en-US" sz="2000" b="1" i="1" dirty="0" smtClean="0"/>
              <a:t>Table 2</a:t>
            </a:r>
            <a:r>
              <a:rPr lang="en-US" sz="2000" i="1" dirty="0" smtClean="0"/>
              <a:t>. </a:t>
            </a:r>
            <a:r>
              <a:rPr lang="en-US" sz="2000" dirty="0" smtClean="0"/>
              <a:t>Useful lines in the MEGS-B flare spectra. We exclude the He lines here.</a:t>
            </a:r>
            <a:endParaRPr lang="en-US" sz="2000" b="1" i="1" dirty="0" smtClean="0"/>
          </a:p>
        </p:txBody>
      </p:sp>
      <p:pic>
        <p:nvPicPr>
          <p:cNvPr id="33" name="Picture 32"/>
          <p:cNvPicPr>
            <a:picLocks noChangeAspect="1"/>
          </p:cNvPicPr>
          <p:nvPr/>
        </p:nvPicPr>
        <p:blipFill>
          <a:blip r:embed="rId9"/>
          <a:stretch>
            <a:fillRect/>
          </a:stretch>
        </p:blipFill>
        <p:spPr>
          <a:xfrm>
            <a:off x="12026900" y="8001000"/>
            <a:ext cx="6261100" cy="4343400"/>
          </a:xfrm>
          <a:prstGeom prst="rect">
            <a:avLst/>
          </a:prstGeom>
          <a:ln>
            <a:solidFill>
              <a:schemeClr val="tx1"/>
            </a:solidFill>
          </a:ln>
        </p:spPr>
      </p:pic>
      <p:sp>
        <p:nvSpPr>
          <p:cNvPr id="35" name="TextBox 34"/>
          <p:cNvSpPr txBox="1"/>
          <p:nvPr/>
        </p:nvSpPr>
        <p:spPr>
          <a:xfrm>
            <a:off x="12649200" y="6705600"/>
            <a:ext cx="5036627" cy="1052392"/>
          </a:xfrm>
          <a:prstGeom prst="rect">
            <a:avLst/>
          </a:prstGeom>
          <a:noFill/>
          <a:ln>
            <a:solidFill>
              <a:schemeClr val="tx1"/>
            </a:solidFill>
          </a:ln>
        </p:spPr>
        <p:txBody>
          <a:bodyPr wrap="square" lIns="127822" tIns="63907" rIns="127822" bIns="63907" rtlCol="0">
            <a:spAutoFit/>
          </a:bodyPr>
          <a:lstStyle/>
          <a:p>
            <a:r>
              <a:rPr lang="en-US" sz="2000" b="1" i="1" dirty="0" smtClean="0"/>
              <a:t>Table 1</a:t>
            </a:r>
            <a:r>
              <a:rPr lang="en-US" sz="2000" i="1" dirty="0" smtClean="0"/>
              <a:t>. </a:t>
            </a:r>
            <a:r>
              <a:rPr lang="en-US" sz="2000" dirty="0" smtClean="0"/>
              <a:t>Major flares for which MEGS-B spectroscopy is available. The rise time is from GOES, the log derivative time.</a:t>
            </a:r>
            <a:endParaRPr lang="en-US" sz="2000" b="1" i="1" dirty="0" smtClean="0"/>
          </a:p>
        </p:txBody>
      </p:sp>
      <p:sp>
        <p:nvSpPr>
          <p:cNvPr id="43" name="TextBox 42"/>
          <p:cNvSpPr txBox="1"/>
          <p:nvPr/>
        </p:nvSpPr>
        <p:spPr>
          <a:xfrm>
            <a:off x="1295401" y="13189804"/>
            <a:ext cx="10936853" cy="1052392"/>
          </a:xfrm>
          <a:prstGeom prst="rect">
            <a:avLst/>
          </a:prstGeom>
          <a:noFill/>
          <a:ln>
            <a:solidFill>
              <a:schemeClr val="tx1"/>
            </a:solidFill>
          </a:ln>
        </p:spPr>
        <p:txBody>
          <a:bodyPr wrap="square" lIns="127822" tIns="63907" rIns="127822" bIns="63907" rtlCol="0">
            <a:spAutoFit/>
          </a:bodyPr>
          <a:lstStyle/>
          <a:p>
            <a:r>
              <a:rPr lang="en-US" sz="2000" b="1" i="1" dirty="0" smtClean="0"/>
              <a:t>Figure 1</a:t>
            </a:r>
            <a:r>
              <a:rPr lang="en-US" sz="2000" i="1" dirty="0" smtClean="0"/>
              <a:t>. </a:t>
            </a:r>
            <a:r>
              <a:rPr lang="en-US" sz="2000" dirty="0" smtClean="0"/>
              <a:t>Representative flare excess spectrum from EVE/MEGS-B, in linear and log versions, showing the wealth of lines available. This represents one 10-s data integration differenced against a 200-s integration prior to the SOL2011-07-30 (M9.7), taken at flare maximum time. </a:t>
            </a:r>
            <a:endParaRPr lang="en-US" sz="2000" b="1" i="1" dirty="0" smtClean="0"/>
          </a:p>
        </p:txBody>
      </p:sp>
      <p:sp>
        <p:nvSpPr>
          <p:cNvPr id="44" name="TextBox 43"/>
          <p:cNvSpPr txBox="1"/>
          <p:nvPr/>
        </p:nvSpPr>
        <p:spPr>
          <a:xfrm>
            <a:off x="7793057" y="21798678"/>
            <a:ext cx="6545243" cy="1975722"/>
          </a:xfrm>
          <a:prstGeom prst="rect">
            <a:avLst/>
          </a:prstGeom>
          <a:noFill/>
          <a:ln>
            <a:solidFill>
              <a:schemeClr val="tx1"/>
            </a:solidFill>
          </a:ln>
        </p:spPr>
        <p:txBody>
          <a:bodyPr wrap="square" lIns="127822" tIns="63907" rIns="127822" bIns="63907" rtlCol="0">
            <a:spAutoFit/>
          </a:bodyPr>
          <a:lstStyle/>
          <a:p>
            <a:r>
              <a:rPr lang="en-US" sz="2000" b="1" i="1" dirty="0" smtClean="0"/>
              <a:t>Figure 3</a:t>
            </a:r>
            <a:r>
              <a:rPr lang="en-US" sz="2000" i="1" dirty="0" smtClean="0"/>
              <a:t>. </a:t>
            </a:r>
            <a:r>
              <a:rPr lang="en-US" sz="2000" dirty="0" smtClean="0"/>
              <a:t>Standard Gaussian fits for the chosen lines as seen in SOL2012-07-30, using a standard six-parameter model to extract one line and a quadratic background term. The plots are normalized to the flare excess peak (black), with blue and red showing the </a:t>
            </a:r>
            <a:r>
              <a:rPr lang="en-US" sz="2000" dirty="0" err="1" smtClean="0"/>
              <a:t>preflare</a:t>
            </a:r>
            <a:r>
              <a:rPr lang="en-US" sz="2000" dirty="0" smtClean="0"/>
              <a:t> and peak flare spectra, respectively.</a:t>
            </a:r>
            <a:endParaRPr lang="en-US" sz="2000" b="1" i="1" dirty="0" smtClean="0"/>
          </a:p>
        </p:txBody>
      </p:sp>
      <p:pic>
        <p:nvPicPr>
          <p:cNvPr id="45" name="Picture 44"/>
          <p:cNvPicPr>
            <a:picLocks noChangeAspect="1"/>
          </p:cNvPicPr>
          <p:nvPr/>
        </p:nvPicPr>
        <p:blipFill>
          <a:blip r:embed="rId10"/>
          <a:stretch>
            <a:fillRect/>
          </a:stretch>
        </p:blipFill>
        <p:spPr>
          <a:xfrm>
            <a:off x="15052136" y="21259800"/>
            <a:ext cx="6946900" cy="4902200"/>
          </a:xfrm>
          <a:prstGeom prst="rect">
            <a:avLst/>
          </a:prstGeom>
        </p:spPr>
      </p:pic>
      <p:pic>
        <p:nvPicPr>
          <p:cNvPr id="46" name="Picture 45"/>
          <p:cNvPicPr>
            <a:picLocks noChangeAspect="1"/>
          </p:cNvPicPr>
          <p:nvPr/>
        </p:nvPicPr>
        <p:blipFill>
          <a:blip r:embed="rId11"/>
          <a:stretch>
            <a:fillRect/>
          </a:stretch>
        </p:blipFill>
        <p:spPr>
          <a:xfrm>
            <a:off x="18821400" y="6705600"/>
            <a:ext cx="5918200" cy="4178300"/>
          </a:xfrm>
          <a:prstGeom prst="rect">
            <a:avLst/>
          </a:prstGeom>
        </p:spPr>
      </p:pic>
      <p:pic>
        <p:nvPicPr>
          <p:cNvPr id="47" name="Picture 46"/>
          <p:cNvPicPr>
            <a:picLocks noChangeAspect="1"/>
          </p:cNvPicPr>
          <p:nvPr/>
        </p:nvPicPr>
        <p:blipFill>
          <a:blip r:embed="rId12"/>
          <a:stretch>
            <a:fillRect/>
          </a:stretch>
        </p:blipFill>
        <p:spPr>
          <a:xfrm>
            <a:off x="24622664" y="6819900"/>
            <a:ext cx="5854700" cy="4064000"/>
          </a:xfrm>
          <a:prstGeom prst="rect">
            <a:avLst/>
          </a:prstGeom>
        </p:spPr>
      </p:pic>
      <p:pic>
        <p:nvPicPr>
          <p:cNvPr id="48" name="Picture 47"/>
          <p:cNvPicPr>
            <a:picLocks noChangeAspect="1"/>
          </p:cNvPicPr>
          <p:nvPr/>
        </p:nvPicPr>
        <p:blipFill>
          <a:blip r:embed="rId13"/>
          <a:stretch>
            <a:fillRect/>
          </a:stretch>
        </p:blipFill>
        <p:spPr>
          <a:xfrm>
            <a:off x="30784800" y="6769100"/>
            <a:ext cx="5867400" cy="4203700"/>
          </a:xfrm>
          <a:prstGeom prst="rect">
            <a:avLst/>
          </a:prstGeom>
        </p:spPr>
      </p:pic>
      <p:pic>
        <p:nvPicPr>
          <p:cNvPr id="49" name="Picture 48"/>
          <p:cNvPicPr>
            <a:picLocks noChangeAspect="1"/>
          </p:cNvPicPr>
          <p:nvPr/>
        </p:nvPicPr>
        <p:blipFill>
          <a:blip r:embed="rId14"/>
          <a:stretch>
            <a:fillRect/>
          </a:stretch>
        </p:blipFill>
        <p:spPr>
          <a:xfrm>
            <a:off x="21488400" y="13411200"/>
            <a:ext cx="7659459" cy="4952999"/>
          </a:xfrm>
          <a:prstGeom prst="rect">
            <a:avLst/>
          </a:prstGeom>
        </p:spPr>
      </p:pic>
      <p:sp>
        <p:nvSpPr>
          <p:cNvPr id="50" name="TextBox 49"/>
          <p:cNvSpPr txBox="1"/>
          <p:nvPr/>
        </p:nvSpPr>
        <p:spPr>
          <a:xfrm>
            <a:off x="22031864" y="11201400"/>
            <a:ext cx="6545243" cy="1667945"/>
          </a:xfrm>
          <a:prstGeom prst="rect">
            <a:avLst/>
          </a:prstGeom>
          <a:noFill/>
          <a:ln>
            <a:solidFill>
              <a:schemeClr val="tx1"/>
            </a:solidFill>
          </a:ln>
        </p:spPr>
        <p:txBody>
          <a:bodyPr wrap="square" lIns="127822" tIns="63907" rIns="127822" bIns="63907" rtlCol="0">
            <a:spAutoFit/>
          </a:bodyPr>
          <a:lstStyle/>
          <a:p>
            <a:r>
              <a:rPr lang="en-US" sz="2000" b="1" i="1" dirty="0" smtClean="0"/>
              <a:t>Figure 4</a:t>
            </a:r>
            <a:r>
              <a:rPr lang="en-US" sz="2000" i="1" dirty="0" smtClean="0"/>
              <a:t>. </a:t>
            </a:r>
            <a:r>
              <a:rPr lang="en-US" sz="2000" dirty="0" smtClean="0"/>
              <a:t>Time series of Doppler measurements for two flares in C III 97.7 nm. SOL2011-07-30 (left) shows a swing from red, in the impulsive phase, to blue in the gradual phase. SOL2011-11003 shows a persistent </a:t>
            </a:r>
            <a:r>
              <a:rPr lang="en-US" sz="2000" dirty="0" err="1" smtClean="0"/>
              <a:t>blueshift</a:t>
            </a:r>
            <a:r>
              <a:rPr lang="en-US" sz="2000" dirty="0" smtClean="0"/>
              <a:t>. At this wavelength 10 pm = 31 km/</a:t>
            </a:r>
            <a:r>
              <a:rPr lang="en-US" sz="2000" dirty="0" err="1" smtClean="0"/>
              <a:t>s</a:t>
            </a:r>
            <a:r>
              <a:rPr lang="en-US" sz="2000" dirty="0" smtClean="0"/>
              <a:t>.</a:t>
            </a:r>
            <a:endParaRPr lang="en-US" sz="2000" b="1" i="1" dirty="0" smtClean="0"/>
          </a:p>
        </p:txBody>
      </p:sp>
      <p:sp>
        <p:nvSpPr>
          <p:cNvPr id="51" name="TextBox 50"/>
          <p:cNvSpPr txBox="1"/>
          <p:nvPr/>
        </p:nvSpPr>
        <p:spPr>
          <a:xfrm>
            <a:off x="15544800" y="26212800"/>
            <a:ext cx="6545243" cy="1052392"/>
          </a:xfrm>
          <a:prstGeom prst="rect">
            <a:avLst/>
          </a:prstGeom>
          <a:noFill/>
          <a:ln>
            <a:solidFill>
              <a:schemeClr val="tx1"/>
            </a:solidFill>
          </a:ln>
        </p:spPr>
        <p:txBody>
          <a:bodyPr wrap="square" lIns="127822" tIns="63907" rIns="127822" bIns="63907" rtlCol="0">
            <a:spAutoFit/>
          </a:bodyPr>
          <a:lstStyle/>
          <a:p>
            <a:r>
              <a:rPr lang="en-US" sz="2000" b="1" i="1" dirty="0" smtClean="0"/>
              <a:t>Figure 3</a:t>
            </a:r>
            <a:r>
              <a:rPr lang="en-US" sz="2000" i="1" dirty="0" smtClean="0"/>
              <a:t>. </a:t>
            </a:r>
            <a:r>
              <a:rPr lang="en-US" sz="2000" dirty="0" smtClean="0"/>
              <a:t>Doppler signature of SDO orbital motion as detected in He II 30.4 nm (Hudson et al. 2011). The vertical bar is 3 km/</a:t>
            </a:r>
            <a:r>
              <a:rPr lang="en-US" sz="2000" dirty="0" err="1" smtClean="0"/>
              <a:t>s</a:t>
            </a:r>
            <a:r>
              <a:rPr lang="en-US" sz="2000" dirty="0" smtClean="0"/>
              <a:t>.</a:t>
            </a:r>
            <a:endParaRPr lang="en-US" sz="2000" b="1" i="1" dirty="0" smtClean="0"/>
          </a:p>
        </p:txBody>
      </p:sp>
      <p:sp>
        <p:nvSpPr>
          <p:cNvPr id="52" name="TextBox 51"/>
          <p:cNvSpPr txBox="1"/>
          <p:nvPr/>
        </p:nvSpPr>
        <p:spPr>
          <a:xfrm>
            <a:off x="29429895" y="13868400"/>
            <a:ext cx="6545243" cy="3822381"/>
          </a:xfrm>
          <a:prstGeom prst="rect">
            <a:avLst/>
          </a:prstGeom>
          <a:noFill/>
          <a:ln>
            <a:solidFill>
              <a:schemeClr val="tx1"/>
            </a:solidFill>
          </a:ln>
        </p:spPr>
        <p:txBody>
          <a:bodyPr wrap="square" lIns="127822" tIns="63907" rIns="127822" bIns="63907" rtlCol="0">
            <a:spAutoFit/>
          </a:bodyPr>
          <a:lstStyle/>
          <a:p>
            <a:r>
              <a:rPr lang="en-US" sz="2000" b="1" i="1" dirty="0" smtClean="0"/>
              <a:t>Figure 6</a:t>
            </a:r>
            <a:r>
              <a:rPr lang="en-US" sz="2000" i="1" dirty="0" smtClean="0"/>
              <a:t>. </a:t>
            </a:r>
            <a:r>
              <a:rPr lang="en-US" sz="2000" dirty="0" err="1" smtClean="0"/>
              <a:t>Redshifts</a:t>
            </a:r>
            <a:r>
              <a:rPr lang="en-US" sz="2000" dirty="0" smtClean="0"/>
              <a:t> at GOES maximum for all flares in the C III line, plotted here against central angle. Typical uncertainties are of order 1 km/</a:t>
            </a:r>
            <a:r>
              <a:rPr lang="en-US" sz="2000" dirty="0" err="1" smtClean="0"/>
              <a:t>s</a:t>
            </a:r>
            <a:r>
              <a:rPr lang="en-US" sz="2000" dirty="0" smtClean="0"/>
              <a:t> here. As one can see from the time-series plots (Figs. 4 and 5) the variation of the mean Doppler flows is well measured by EVE. Various other correlations have been sought and not found; the working hypothesis is that there is no systematic pattern and that the uncorrelated variance comes from the details of the flare structures. In the next phase of analysis, we intend to carry out a detailed survey of AIA imagery in an effort to identify this structural dependence.</a:t>
            </a:r>
            <a:endParaRPr lang="en-US" sz="2000" b="1" i="1" dirty="0" smtClean="0"/>
          </a:p>
        </p:txBody>
      </p:sp>
      <p:sp>
        <p:nvSpPr>
          <p:cNvPr id="53" name="TextBox 52"/>
          <p:cNvSpPr txBox="1"/>
          <p:nvPr/>
        </p:nvSpPr>
        <p:spPr>
          <a:xfrm>
            <a:off x="31715895" y="11138118"/>
            <a:ext cx="4555305" cy="1052392"/>
          </a:xfrm>
          <a:prstGeom prst="rect">
            <a:avLst/>
          </a:prstGeom>
          <a:noFill/>
          <a:ln>
            <a:solidFill>
              <a:schemeClr val="tx1"/>
            </a:solidFill>
          </a:ln>
        </p:spPr>
        <p:txBody>
          <a:bodyPr wrap="square" lIns="127822" tIns="63907" rIns="127822" bIns="63907" rtlCol="0">
            <a:spAutoFit/>
          </a:bodyPr>
          <a:lstStyle/>
          <a:p>
            <a:r>
              <a:rPr lang="en-US" sz="2000" b="1" i="1" dirty="0" smtClean="0"/>
              <a:t>Figure 5</a:t>
            </a:r>
            <a:r>
              <a:rPr lang="en-US" sz="2000" i="1" dirty="0" smtClean="0"/>
              <a:t>. </a:t>
            </a:r>
            <a:r>
              <a:rPr lang="en-US" sz="2000" dirty="0" smtClean="0"/>
              <a:t>Another flare with </a:t>
            </a:r>
            <a:r>
              <a:rPr lang="en-US" sz="2000" dirty="0" err="1" smtClean="0"/>
              <a:t>blueshifts</a:t>
            </a:r>
            <a:r>
              <a:rPr lang="en-US" sz="2000" dirty="0" smtClean="0"/>
              <a:t> in transition-region lines, in this case N III 99.1 nm </a:t>
            </a:r>
            <a:endParaRPr lang="en-US" sz="2000" b="1" i="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12790</TotalTime>
  <Words>1056</Words>
  <Application>Microsoft Macintosh PowerPoint</Application>
  <PresentationFormat>Custom</PresentationFormat>
  <Paragraphs>34</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EVE Doppler Signatures  in Major Flares  Hugh Hudson  (Berkeley and Glasgow),  Phil Chamberlin (NASA/GSFC),  Alec MacKinnon (Glasgow) and Tom Woods (LASP)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X-ray Absorption to Measure the  Height of the Solar Atmosphere  M. Battaglia, H. Hudson, G. Hurford, S. Krucker &amp; R. Schwartz</dc:title>
  <dc:creator>Hugh Hudson</dc:creator>
  <cp:lastModifiedBy>Hugh Hudson</cp:lastModifiedBy>
  <cp:revision>128</cp:revision>
  <cp:lastPrinted>2014-06-02T10:33:48Z</cp:lastPrinted>
  <dcterms:created xsi:type="dcterms:W3CDTF">2016-12-10T17:04:51Z</dcterms:created>
  <dcterms:modified xsi:type="dcterms:W3CDTF">2016-12-10T17:11:33Z</dcterms:modified>
</cp:coreProperties>
</file>