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63" r:id="rId3"/>
    <p:sldId id="264" r:id="rId4"/>
    <p:sldId id="265" r:id="rId5"/>
    <p:sldId id="273" r:id="rId6"/>
    <p:sldId id="270" r:id="rId7"/>
    <p:sldId id="266" r:id="rId8"/>
    <p:sldId id="275" r:id="rId9"/>
    <p:sldId id="268" r:id="rId10"/>
    <p:sldId id="260" r:id="rId11"/>
    <p:sldId id="257" r:id="rId12"/>
    <p:sldId id="262" r:id="rId13"/>
    <p:sldId id="26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1" d="100"/>
          <a:sy n="121" d="100"/>
        </p:scale>
        <p:origin x="-424" y="-11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98DB-0255-564D-890C-64D4DD6635FE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93697-65D0-E04C-AFCF-F3A2D463C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68EC-058D-444A-8099-3033B346051B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video" Target="file://localhost/Users/hughhudson/Desktop/text/presentations/2015/rhessi/110607_c2.mpg" TargetMode="Externa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Solar Coronal Events with Extended Hard X-ray and Gamma-ray Emission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286000"/>
            <a:ext cx="33536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Hugh Hudson</a:t>
            </a:r>
            <a:r>
              <a:rPr lang="en-US" sz="2000" i="1" baseline="30000" dirty="0" smtClean="0"/>
              <a:t>*</a:t>
            </a:r>
            <a:endParaRPr lang="en-US" sz="2000" i="1" dirty="0" smtClean="0"/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Space Sciences Laboratory,</a:t>
            </a:r>
          </a:p>
          <a:p>
            <a:pPr algn="ctr"/>
            <a:r>
              <a:rPr lang="en-US" i="1" dirty="0" smtClean="0"/>
              <a:t>UC Berkeley, and the  University of Glasgow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4038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With thanks to our ISSI team </a:t>
            </a:r>
            <a:r>
              <a:rPr lang="en-US" dirty="0" smtClean="0"/>
              <a:t>(A. MacKinnon</a:t>
            </a:r>
            <a:r>
              <a:rPr lang="en-US" dirty="0" smtClean="0"/>
              <a:t>,</a:t>
            </a:r>
            <a:r>
              <a:rPr lang="en-US" dirty="0" smtClean="0"/>
              <a:t> R. </a:t>
            </a:r>
            <a:r>
              <a:rPr lang="en-US" dirty="0" err="1" smtClean="0"/>
              <a:t>Vainio</a:t>
            </a:r>
            <a:r>
              <a:rPr lang="en-US" dirty="0" smtClean="0"/>
              <a:t>); </a:t>
            </a:r>
            <a:r>
              <a:rPr lang="en-US" dirty="0" smtClean="0"/>
              <a:t>see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www.issibern.ch/teams/elucompofsolflare</a:t>
            </a:r>
            <a:r>
              <a:rPr lang="en-US" dirty="0" smtClean="0"/>
              <a:t>/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Lasso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Shock acceleration takes place in large closed-field structures (“loops”) </a:t>
            </a:r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These then retract, leading to further (</a:t>
            </a:r>
            <a:r>
              <a:rPr lang="en-US" sz="2800" dirty="0" err="1" smtClean="0"/>
              <a:t>betatron</a:t>
            </a:r>
            <a:r>
              <a:rPr lang="en-US" sz="2800" dirty="0" smtClean="0"/>
              <a:t> and Fermi) acceleration </a:t>
            </a:r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The restructuring gives better loss-cone access, leading to the observed radiations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Large-scale coronal loop retractions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410450" cy="472827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TextBox 4"/>
          <p:cNvSpPr txBox="1"/>
          <p:nvPr/>
        </p:nvSpPr>
        <p:spPr>
          <a:xfrm>
            <a:off x="6172200" y="6368534"/>
            <a:ext cx="216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Sheeley</a:t>
            </a:r>
            <a:r>
              <a:rPr lang="en-US" dirty="0" smtClean="0"/>
              <a:t> et al. 2004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SOL2011-06-07 LDGRF</a:t>
            </a:r>
            <a:endParaRPr lang="en-US" dirty="0"/>
          </a:p>
        </p:txBody>
      </p:sp>
      <p:pic>
        <p:nvPicPr>
          <p:cNvPr id="4" name="110607_c2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3000" y="1371600"/>
            <a:ext cx="3937000" cy="39370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17638"/>
            <a:ext cx="4654550" cy="4753583"/>
          </a:xfrm>
          <a:prstGeom prst="rect">
            <a:avLst/>
          </a:prstGeom>
          <a:solidFill>
            <a:srgbClr val="000000"/>
          </a:solidFill>
          <a:ln w="127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45833" y="6248400"/>
            <a:ext cx="250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Ackermann et al.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486400"/>
            <a:ext cx="3648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image evidence for retracting fields following this LDGRF (SGRE)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Lasso model concerns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 the CME/shock geometry realistic?</a:t>
            </a:r>
          </a:p>
          <a:p>
            <a:r>
              <a:rPr lang="en-US" sz="2400" dirty="0" smtClean="0"/>
              <a:t>Are the trapping time scales OK?</a:t>
            </a:r>
          </a:p>
          <a:p>
            <a:r>
              <a:rPr lang="en-US" sz="2400" dirty="0" smtClean="0"/>
              <a:t>How</a:t>
            </a:r>
            <a:r>
              <a:rPr lang="en-US" sz="2400" dirty="0" smtClean="0"/>
              <a:t> do </a:t>
            </a:r>
            <a:r>
              <a:rPr lang="en-US" sz="2400" dirty="0" smtClean="0"/>
              <a:t>we relate the electron</a:t>
            </a:r>
            <a:r>
              <a:rPr lang="en-US" sz="2400" dirty="0" smtClean="0"/>
              <a:t> (positron?) signatures </a:t>
            </a:r>
            <a:r>
              <a:rPr lang="en-US" sz="2400" dirty="0" smtClean="0"/>
              <a:t>to the ions?</a:t>
            </a:r>
          </a:p>
          <a:p>
            <a:r>
              <a:rPr lang="en-US" sz="2400" dirty="0" smtClean="0"/>
              <a:t>Are the Lasso model’s “predictions” observable?</a:t>
            </a:r>
          </a:p>
          <a:p>
            <a:pPr>
              <a:buNone/>
            </a:pPr>
            <a:r>
              <a:rPr lang="en-US" sz="2400" dirty="0" smtClean="0"/>
              <a:t>    - is a shock observed in a good geometry?</a:t>
            </a:r>
          </a:p>
          <a:p>
            <a:pPr>
              <a:buNone/>
            </a:pPr>
            <a:r>
              <a:rPr lang="en-US" sz="2400" dirty="0" smtClean="0"/>
              <a:t>	- can we detect the retracting structures?</a:t>
            </a:r>
          </a:p>
          <a:p>
            <a:pPr>
              <a:buNone/>
            </a:pPr>
            <a:r>
              <a:rPr lang="en-US" sz="2400" dirty="0" smtClean="0"/>
              <a:t>	- do we see consistent </a:t>
            </a:r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-ray </a:t>
            </a:r>
            <a:r>
              <a:rPr lang="en-US" sz="2400" dirty="0" err="1" smtClean="0"/>
              <a:t>centroid</a:t>
            </a:r>
            <a:r>
              <a:rPr lang="en-US" sz="2400" dirty="0" smtClean="0"/>
              <a:t> motions?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Microwaves and hard X-rays</a:t>
            </a:r>
            <a:br>
              <a:rPr lang="en-US" dirty="0" smtClean="0"/>
            </a:br>
            <a:r>
              <a:rPr lang="en-US" sz="2800" dirty="0" smtClean="0"/>
              <a:t>SOL2012-03-05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48" y="1219200"/>
            <a:ext cx="5889653" cy="376396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4786850" cy="457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5000" y="5073134"/>
            <a:ext cx="294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Siberian microwaves (courtesy </a:t>
            </a:r>
            <a:r>
              <a:rPr lang="en-US" dirty="0" err="1" smtClean="0"/>
              <a:t>Kashapova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94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HXR spectroscopy (courtesy Fermi)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Mid-coronal Disturbances associated with </a:t>
            </a:r>
            <a:r>
              <a:rPr lang="en-US" dirty="0" smtClean="0"/>
              <a:t>CME flares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Coronal</a:t>
            </a:r>
            <a:r>
              <a:rPr lang="en-US" sz="2400" dirty="0" smtClean="0"/>
              <a:t> hard X-ray events</a:t>
            </a:r>
            <a:r>
              <a:rPr lang="en-US" sz="2400" dirty="0" smtClean="0"/>
              <a:t>, SOL1969-03-30 (Frost &amp; Dennis, 1971; </a:t>
            </a:r>
            <a:r>
              <a:rPr lang="en-US" sz="2400" dirty="0" err="1" smtClean="0"/>
              <a:t>Enome</a:t>
            </a:r>
            <a:r>
              <a:rPr lang="en-US" sz="2400" dirty="0" smtClean="0"/>
              <a:t> et al. 1971)</a:t>
            </a:r>
          </a:p>
          <a:p>
            <a:r>
              <a:rPr lang="en-US" sz="2400" dirty="0" smtClean="0"/>
              <a:t>“Sustained” </a:t>
            </a:r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-ray events, SOL1982-06-03 (Forrest et al, 1985)</a:t>
            </a:r>
          </a:p>
          <a:p>
            <a:r>
              <a:rPr lang="en-US" sz="2400" dirty="0" smtClean="0"/>
              <a:t>Meter-wave Type II/IV bursts (e.g., </a:t>
            </a:r>
            <a:r>
              <a:rPr lang="en-US" sz="2400" dirty="0" err="1" smtClean="0"/>
              <a:t>Kundu</a:t>
            </a:r>
            <a:r>
              <a:rPr lang="en-US" sz="2400" dirty="0" smtClean="0"/>
              <a:t> 1965)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C12"/>
                </a:solidFill>
              </a:rPr>
              <a:t>I think these phenomena belong together, and with novel plasma dynamics we may be able to explain them</a:t>
            </a:r>
            <a:endParaRPr lang="en-US" sz="2400" dirty="0">
              <a:solidFill>
                <a:srgbClr val="FF0C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L1969-03-3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3374" y="280536"/>
            <a:ext cx="3838657" cy="62726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OL1982-06-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65951" y="280536"/>
            <a:ext cx="3439849" cy="6272664"/>
          </a:xfrm>
          <a:prstGeom prst="rect">
            <a:avLst/>
          </a:prstGeom>
          <a:solidFill>
            <a:srgbClr val="3333CC"/>
          </a:solidFill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46079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SOL1969-03-30 HXR</a:t>
            </a:r>
          </a:p>
          <a:p>
            <a:endParaRPr lang="en-US" dirty="0" smtClean="0"/>
          </a:p>
          <a:p>
            <a:r>
              <a:rPr lang="en-US" dirty="0" smtClean="0"/>
              <a:t>• Coronal origin (by occultation)</a:t>
            </a:r>
          </a:p>
          <a:p>
            <a:r>
              <a:rPr lang="en-US" dirty="0" smtClean="0"/>
              <a:t>• Hard spectrum, </a:t>
            </a:r>
            <a:r>
              <a:rPr lang="en-US" dirty="0" err="1" smtClean="0"/>
              <a:t>J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(h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-2</a:t>
            </a:r>
          </a:p>
          <a:p>
            <a:r>
              <a:rPr lang="en-US" dirty="0" smtClean="0"/>
              <a:t>• Low peak microwave frequency</a:t>
            </a:r>
          </a:p>
          <a:p>
            <a:r>
              <a:rPr lang="en-US" dirty="0" smtClean="0"/>
              <a:t>• Association with type II/IV burst</a:t>
            </a:r>
          </a:p>
          <a:p>
            <a:r>
              <a:rPr lang="en-US" dirty="0" smtClean="0"/>
              <a:t>• Drifting cm-wave source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SEPs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Un-</a:t>
            </a:r>
            <a:r>
              <a:rPr lang="en-US" dirty="0" err="1" smtClean="0"/>
              <a:t>imageable</a:t>
            </a:r>
            <a:r>
              <a:rPr lang="en-US" dirty="0" smtClean="0"/>
              <a:t> scale (</a:t>
            </a:r>
            <a:r>
              <a:rPr lang="en-US" i="1" dirty="0" smtClean="0"/>
              <a:t>RHESSI</a:t>
            </a:r>
            <a:r>
              <a:rPr lang="en-US" dirty="0" smtClean="0"/>
              <a:t>) • CME association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533400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SOL1982-06-03 </a:t>
            </a:r>
            <a:r>
              <a:rPr lang="en-US" sz="2000" u="sng" dirty="0" err="1" smtClean="0">
                <a:latin typeface="Symbol" charset="2"/>
                <a:cs typeface="Symbol" charset="2"/>
              </a:rPr>
              <a:t>g</a:t>
            </a:r>
            <a:r>
              <a:rPr lang="en-US" sz="2000" u="sng" dirty="0" smtClean="0"/>
              <a:t>-ray</a:t>
            </a:r>
          </a:p>
          <a:p>
            <a:endParaRPr lang="en-US" dirty="0" smtClean="0"/>
          </a:p>
          <a:p>
            <a:r>
              <a:rPr lang="en-US" dirty="0" smtClean="0"/>
              <a:t>• Very high energies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Pion</a:t>
            </a:r>
            <a:r>
              <a:rPr lang="en-US" dirty="0" smtClean="0"/>
              <a:t> decay radiation</a:t>
            </a:r>
            <a:endParaRPr lang="en-US" baseline="30000" dirty="0" smtClean="0"/>
          </a:p>
          <a:p>
            <a:r>
              <a:rPr lang="en-US" dirty="0" smtClean="0"/>
              <a:t>• Long duration, up to hours</a:t>
            </a:r>
          </a:p>
          <a:p>
            <a:r>
              <a:rPr lang="en-US" dirty="0" smtClean="0"/>
              <a:t>• Association with type II/IV burst</a:t>
            </a:r>
          </a:p>
          <a:p>
            <a:r>
              <a:rPr lang="en-US" dirty="0" smtClean="0"/>
              <a:t>• Neutrons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SEPs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Coronal origin (</a:t>
            </a:r>
            <a:r>
              <a:rPr lang="en-US" i="1" dirty="0" smtClean="0"/>
              <a:t>Fermi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• CME association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267200"/>
            <a:ext cx="562884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Two big mysteries: </a:t>
            </a:r>
          </a:p>
          <a:p>
            <a:endParaRPr lang="en-US" dirty="0" smtClean="0"/>
          </a:p>
          <a:p>
            <a:r>
              <a:rPr lang="en-US" dirty="0" smtClean="0"/>
              <a:t>•  What </a:t>
            </a:r>
            <a:r>
              <a:rPr lang="en-US" i="1" dirty="0" smtClean="0"/>
              <a:t>are </a:t>
            </a:r>
            <a:r>
              <a:rPr lang="en-US" dirty="0" smtClean="0"/>
              <a:t>these things? (Can’t see them in AIA!)</a:t>
            </a:r>
          </a:p>
          <a:p>
            <a:r>
              <a:rPr lang="en-US" dirty="0" smtClean="0"/>
              <a:t>•  How can the </a:t>
            </a:r>
            <a:r>
              <a:rPr lang="en-US" dirty="0" err="1" smtClean="0"/>
              <a:t>GeV</a:t>
            </a:r>
            <a:r>
              <a:rPr lang="en-US" dirty="0" smtClean="0"/>
              <a:t> particles be related to the </a:t>
            </a:r>
            <a:r>
              <a:rPr lang="en-US" dirty="0" err="1" smtClean="0"/>
              <a:t>SEPs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Frost-Dennis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17638"/>
            <a:ext cx="5905500" cy="2870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5400" y="4648200"/>
            <a:ext cx="6598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Early (pre-Fermi) history:   	</a:t>
            </a:r>
            <a:r>
              <a:rPr lang="en-US" dirty="0" err="1" smtClean="0"/>
              <a:t>Cliver</a:t>
            </a:r>
            <a:r>
              <a:rPr lang="en-US" dirty="0" smtClean="0"/>
              <a:t> et al. 1986</a:t>
            </a:r>
          </a:p>
          <a:p>
            <a:r>
              <a:rPr lang="en-US" dirty="0" smtClean="0"/>
              <a:t>• Fermi-era occulted events: 	</a:t>
            </a:r>
            <a:r>
              <a:rPr lang="en-US" dirty="0" err="1" smtClean="0"/>
              <a:t>Pesce</a:t>
            </a:r>
            <a:r>
              <a:rPr lang="en-US" dirty="0" smtClean="0"/>
              <a:t>-Rollins et al. ICRC 2015</a:t>
            </a:r>
          </a:p>
          <a:p>
            <a:r>
              <a:rPr lang="en-US" dirty="0" smtClean="0"/>
              <a:t>                                           	Share et al. preprint 2017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SOL2014-09-01 (a recent archetype)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962400" y="914401"/>
            <a:ext cx="5023670" cy="2260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3962399" y="3264158"/>
            <a:ext cx="5023671" cy="1460242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73066"/>
            <a:ext cx="3352800" cy="32234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62400" y="4891207"/>
            <a:ext cx="4724400" cy="16619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• Ackermann et al. 2017 overview paper</a:t>
            </a:r>
          </a:p>
          <a:p>
            <a:r>
              <a:rPr lang="en-US" dirty="0" smtClean="0"/>
              <a:t>• N14E126 “X2.4”, </a:t>
            </a:r>
            <a:r>
              <a:rPr lang="en-US" dirty="0" err="1" smtClean="0"/>
              <a:t>Pesce</a:t>
            </a:r>
            <a:r>
              <a:rPr lang="en-US" dirty="0" smtClean="0"/>
              <a:t>-Rollins et al. 2015 • Height of sources &gt; R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</a:p>
          <a:p>
            <a:r>
              <a:rPr lang="en-US" dirty="0" smtClean="0"/>
              <a:t>• CME, II, IV, </a:t>
            </a:r>
            <a:r>
              <a:rPr lang="en-US" dirty="0" err="1" smtClean="0"/>
              <a:t>pions</a:t>
            </a:r>
            <a:r>
              <a:rPr lang="en-US" dirty="0" smtClean="0"/>
              <a:t>, HXR, LDGRF..., exactly on prototype morphology</a:t>
            </a:r>
            <a:endParaRPr lang="en-US" baseline="-25000" dirty="0" smtClean="0">
              <a:latin typeface="Wingdings"/>
              <a:ea typeface="Wingdings"/>
              <a:cs typeface="Wingdings"/>
            </a:endParaRPr>
          </a:p>
          <a:p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34" y="4114800"/>
            <a:ext cx="3361266" cy="264099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loss-cone problem for </a:t>
            </a:r>
            <a:r>
              <a:rPr lang="en-US" sz="3600" dirty="0" err="1" smtClean="0"/>
              <a:t>SEPs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• The </a:t>
            </a:r>
            <a:r>
              <a:rPr lang="en-US" sz="2400" dirty="0" err="1" smtClean="0"/>
              <a:t>SEPs</a:t>
            </a:r>
            <a:r>
              <a:rPr lang="en-US" sz="2400" dirty="0" smtClean="0"/>
              <a:t> presumably come from CME-driven shock waves. </a:t>
            </a:r>
          </a:p>
          <a:p>
            <a:pPr>
              <a:buNone/>
            </a:pPr>
            <a:r>
              <a:rPr lang="en-US" sz="2400" dirty="0" smtClean="0"/>
              <a:t>	- On open fields at 3 R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sz="2400" dirty="0" smtClean="0"/>
              <a:t>, the particles would just go away and never interact to produce </a:t>
            </a:r>
            <a:r>
              <a:rPr lang="en-US" sz="2400" dirty="0" err="1" smtClean="0"/>
              <a:t>pions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-rays.</a:t>
            </a:r>
          </a:p>
          <a:p>
            <a:pPr>
              <a:buNone/>
            </a:pPr>
            <a:r>
              <a:rPr lang="en-US" sz="2400" dirty="0" smtClean="0"/>
              <a:t>	- On closed fields, e.g. at 3 R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sz="2400" dirty="0" smtClean="0">
                <a:latin typeface="Calibri"/>
                <a:ea typeface="Wingdings"/>
                <a:cs typeface="Calibri"/>
              </a:rPr>
              <a:t>, the loss cone is negligible (of order 10</a:t>
            </a:r>
            <a:r>
              <a:rPr lang="en-US" sz="2400" baseline="30000" dirty="0" smtClean="0">
                <a:latin typeface="Calibri"/>
                <a:ea typeface="Wingdings"/>
                <a:cs typeface="Calibri"/>
              </a:rPr>
              <a:t>-3</a:t>
            </a:r>
            <a:r>
              <a:rPr lang="en-US" sz="2400" dirty="0" smtClean="0">
                <a:latin typeface="Calibri"/>
                <a:ea typeface="Wingdings"/>
                <a:cs typeface="Calibri"/>
              </a:rPr>
              <a:t> </a:t>
            </a:r>
            <a:r>
              <a:rPr lang="en-US" sz="2400" dirty="0" err="1" smtClean="0">
                <a:latin typeface="Calibri"/>
                <a:ea typeface="Wingdings"/>
                <a:cs typeface="Calibri"/>
              </a:rPr>
              <a:t>sr</a:t>
            </a:r>
            <a:r>
              <a:rPr lang="en-US" sz="2400" dirty="0" smtClean="0">
                <a:latin typeface="Calibri"/>
                <a:ea typeface="Wingdings"/>
                <a:cs typeface="Calibri"/>
              </a:rPr>
              <a:t>), so the 1</a:t>
            </a:r>
            <a:r>
              <a:rPr lang="en-US" sz="2400" baseline="30000" dirty="0" smtClean="0">
                <a:latin typeface="Calibri"/>
                <a:ea typeface="Wingdings"/>
                <a:cs typeface="Calibri"/>
              </a:rPr>
              <a:t>st</a:t>
            </a:r>
            <a:r>
              <a:rPr lang="en-US" sz="2400" dirty="0" smtClean="0">
                <a:latin typeface="Calibri"/>
                <a:ea typeface="Wingdings"/>
                <a:cs typeface="Calibri"/>
              </a:rPr>
              <a:t> adiabatic invariant strongly prevents precipitation.</a:t>
            </a:r>
          </a:p>
          <a:p>
            <a:pPr>
              <a:buNone/>
            </a:pPr>
            <a:r>
              <a:rPr lang="en-US" sz="2400" dirty="0" smtClean="0"/>
              <a:t>• These considerations do not readily fit the observations, interpreted as large fluxes of relativistic </a:t>
            </a:r>
            <a:r>
              <a:rPr lang="en-US" sz="2400" dirty="0" err="1" smtClean="0"/>
              <a:t>SEPs</a:t>
            </a:r>
            <a:r>
              <a:rPr lang="en-US" sz="2400" dirty="0" smtClean="0"/>
              <a:t> near the source active region on SGRE time scales</a:t>
            </a:r>
            <a:endParaRPr lang="en-US" sz="2400" dirty="0" smtClean="0">
              <a:latin typeface="Calibri"/>
              <a:ea typeface="Wingdings"/>
              <a:cs typeface="Calibri"/>
            </a:endParaRPr>
          </a:p>
          <a:p>
            <a:pPr>
              <a:buNone/>
            </a:pPr>
            <a:endParaRPr lang="en-US" sz="2400" baseline="-25000" dirty="0" smtClean="0">
              <a:latin typeface="Calibri"/>
              <a:ea typeface="Wingdings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Kelvin Force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• L. </a:t>
            </a:r>
            <a:r>
              <a:rPr lang="en-US" sz="2400" dirty="0" err="1" smtClean="0"/>
              <a:t>Kocharov</a:t>
            </a:r>
            <a:r>
              <a:rPr lang="en-US" sz="2400" dirty="0" smtClean="0"/>
              <a:t> et al. (1996) quote: “…the effect of focusing of energetic particles is always essential as compared with scattering, no matter how small the value of the mean free path…”</a:t>
            </a:r>
          </a:p>
          <a:p>
            <a:pPr>
              <a:buNone/>
            </a:pPr>
            <a:r>
              <a:rPr lang="en-US" sz="2400" dirty="0" smtClean="0">
                <a:latin typeface="Calibri"/>
                <a:ea typeface="Wingdings"/>
                <a:cs typeface="Calibri"/>
              </a:rPr>
              <a:t>• The Parker equation for cosmic-ray transport incorporates the focusing term, which must not be neglected</a:t>
            </a:r>
          </a:p>
          <a:p>
            <a:pPr>
              <a:buNone/>
            </a:pPr>
            <a:r>
              <a:rPr lang="en-US" sz="2400" dirty="0" smtClean="0"/>
              <a:t>• K. </a:t>
            </a:r>
            <a:r>
              <a:rPr lang="en-US" sz="2400" dirty="0" err="1" smtClean="0"/>
              <a:t>Shibasaki</a:t>
            </a:r>
            <a:r>
              <a:rPr lang="en-US" sz="2400" dirty="0" smtClean="0"/>
              <a:t>, in preparation 2017: this “Kelvin force” is not commonly incorporated in MHD</a:t>
            </a:r>
            <a:endParaRPr lang="en-US" sz="2400" dirty="0" smtClean="0">
              <a:ea typeface="Wingdings"/>
              <a:cs typeface="Calibri"/>
            </a:endParaRPr>
          </a:p>
          <a:p>
            <a:pPr>
              <a:buNone/>
            </a:pPr>
            <a:endParaRPr lang="en-US" sz="2400" baseline="-25000" dirty="0" smtClean="0">
              <a:latin typeface="Calibri"/>
              <a:ea typeface="Wingdings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“Lasso”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16150"/>
            <a:ext cx="2830594" cy="343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981200"/>
            <a:ext cx="2527300" cy="184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2647" y="4114800"/>
            <a:ext cx="3353653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Lasso model just describes the LDGRF protons as those SEPS corralled by </a:t>
            </a:r>
            <a:r>
              <a:rPr lang="en-US" u="sng" dirty="0" smtClean="0"/>
              <a:t>closed </a:t>
            </a:r>
            <a:r>
              <a:rPr lang="en-US" dirty="0" smtClean="0"/>
              <a:t>coronal field.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232901" y="2615700"/>
            <a:ext cx="4697998" cy="20573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901994" y="6079123"/>
            <a:ext cx="186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Cliver</a:t>
            </a:r>
            <a:r>
              <a:rPr lang="en-US" sz="1600" dirty="0" smtClean="0"/>
              <a:t> et al. (1993)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785</Words>
  <Application>Microsoft Macintosh PowerPoint</Application>
  <PresentationFormat>On-screen Show (4:3)</PresentationFormat>
  <Paragraphs>81</Paragraphs>
  <Slides>14</Slides>
  <Notes>3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Solar Coronal Events with Extended Hard X-ray and Gamma-ray Emission</vt:lpstr>
      <vt:lpstr>Mid-coronal Disturbances associated with CME flares</vt:lpstr>
      <vt:lpstr>Slide 3</vt:lpstr>
      <vt:lpstr>Slide 4</vt:lpstr>
      <vt:lpstr>Frost-Dennis Events</vt:lpstr>
      <vt:lpstr>SOL2014-09-01 (a recent archetype)</vt:lpstr>
      <vt:lpstr>The loss-cone problem for SEPs</vt:lpstr>
      <vt:lpstr>The Kelvin Force</vt:lpstr>
      <vt:lpstr>The “Lasso” model</vt:lpstr>
      <vt:lpstr>The Lasso model</vt:lpstr>
      <vt:lpstr>Large-scale coronal loop retractions</vt:lpstr>
      <vt:lpstr>SOL2011-06-07 LDGRF</vt:lpstr>
      <vt:lpstr>Lasso model concerns </vt:lpstr>
      <vt:lpstr>Microwaves and hard X-rays SOL2012-03-05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“Lasso” Model for LDGRFs</dc:title>
  <dc:creator>Hugh Hudson</dc:creator>
  <cp:lastModifiedBy>Hugh Hudson</cp:lastModifiedBy>
  <cp:revision>41</cp:revision>
  <cp:lastPrinted>2017-11-07T05:48:19Z</cp:lastPrinted>
  <dcterms:created xsi:type="dcterms:W3CDTF">2017-12-12T12:22:11Z</dcterms:created>
  <dcterms:modified xsi:type="dcterms:W3CDTF">2017-12-12T12:36:14Z</dcterms:modified>
</cp:coreProperties>
</file>