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9" r:id="rId2"/>
    <p:sldId id="261" r:id="rId3"/>
    <p:sldId id="266" r:id="rId4"/>
    <p:sldId id="269" r:id="rId5"/>
    <p:sldId id="276" r:id="rId6"/>
    <p:sldId id="277" r:id="rId7"/>
    <p:sldId id="278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28"/>
    <p:restoredTop sz="94444"/>
  </p:normalViewPr>
  <p:slideViewPr>
    <p:cSldViewPr snapToObjects="1">
      <p:cViewPr>
        <p:scale>
          <a:sx n="106" d="100"/>
          <a:sy n="106" d="100"/>
        </p:scale>
        <p:origin x="192" y="640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398DB-0255-564D-890C-64D4DD6635FE}" type="datetimeFigureOut">
              <a:rPr lang="en-US" smtClean="0"/>
              <a:pPr/>
              <a:t>3/26/25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93697-65D0-E04C-AFCF-F3A2D463C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93697-65D0-E04C-AFCF-F3A2D463C22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808E-A251-3B4D-A4D8-43F15F139F99}" type="datetime1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1E2F-7F8B-0543-9D7D-F67A1940A04D}" type="datetime1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6E2-FC1E-6D4E-AF9E-17836D117EE8}" type="datetime1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F520-CD53-BC48-A98D-AB8C5ABD1B5C}" type="datetime1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14A8-2C1E-8647-B618-6C71E70F5AD6}" type="datetime1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F7494-F4BF-194D-848F-80C088D7E684}" type="datetime1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4A31F-18C4-004C-8088-7539ACFD8969}" type="datetime1">
              <a:rPr lang="en-US" smtClean="0"/>
              <a:t>3/26/25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B7E7-C9C8-E64B-B8EF-C9FB6835BF9F}" type="datetime1">
              <a:rPr lang="en-US" smtClean="0"/>
              <a:t>3/26/25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5A3C-33E6-E843-A9B6-3DCDA205F934}" type="datetime1">
              <a:rPr lang="en-US" smtClean="0"/>
              <a:t>3/26/25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AA36-586D-A34E-9990-6D9A21F78703}" type="datetime1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19C4-8F56-294D-963A-57EEC0BE443F}" type="datetime1">
              <a:rPr lang="en-US" smtClean="0"/>
              <a:t>3/26/25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8A958-5293-244A-8CD2-C247B39A0F36}" type="datetime1">
              <a:rPr lang="en-US" smtClean="0"/>
              <a:t>3/26/25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ISSI, 20 January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9746" y="1096687"/>
            <a:ext cx="6804507" cy="1722713"/>
          </a:xfrm>
        </p:spPr>
        <p:txBody>
          <a:bodyPr>
            <a:normAutofit fontScale="90000"/>
          </a:bodyPr>
          <a:lstStyle/>
          <a:p>
            <a:r>
              <a:rPr lang="en-US" dirty="0"/>
              <a:t>Two things learned about SFEs?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89ABC-A8F6-AD4F-A806-E2178C8F5D07}"/>
              </a:ext>
            </a:extLst>
          </p:cNvPr>
          <p:cNvSpPr txBox="1"/>
          <p:nvPr/>
        </p:nvSpPr>
        <p:spPr>
          <a:xfrm>
            <a:off x="2911994" y="3059668"/>
            <a:ext cx="32050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Hugh S. Hudson</a:t>
            </a:r>
          </a:p>
          <a:p>
            <a:pPr algn="ctr"/>
            <a:r>
              <a:rPr lang="en-US" dirty="0"/>
              <a:t>U of Glasgow, UC Berkeley, WKU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FBB350-F534-B6A4-6F59-D26DCD692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A47DE-4B5A-1E76-6AFC-BCC302CF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B8AC40-A678-55FB-1B64-C1EE0E87F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37B58-D078-5A68-5179-324D3130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SFE?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9A3E8-4459-AD3C-288D-051A42F80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11322"/>
            <a:ext cx="7315200" cy="114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“Solar Flare Effect”, a.k.a. “ crochet”</a:t>
            </a:r>
          </a:p>
          <a:p>
            <a:r>
              <a:rPr lang="en-US" dirty="0"/>
              <a:t>First example in the Carrington event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F680C-D6F3-901F-94FA-02E49165E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F6807F-72AE-4F18-E1DB-AB429EE0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1D8167-6D1F-92EB-BFAD-D6B6CECA5A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628" y="2894169"/>
            <a:ext cx="8135172" cy="22621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63BDC2-D906-7F52-623E-EAA00F05D243}"/>
              </a:ext>
            </a:extLst>
          </p:cNvPr>
          <p:cNvSpPr txBox="1"/>
          <p:nvPr/>
        </p:nvSpPr>
        <p:spPr>
          <a:xfrm>
            <a:off x="914400" y="5307324"/>
            <a:ext cx="6985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Three days in September 1859 via the earliest recording magnetometer</a:t>
            </a:r>
          </a:p>
        </p:txBody>
      </p:sp>
    </p:spTree>
    <p:extLst>
      <p:ext uri="{BB962C8B-B14F-4D97-AF65-F5344CB8AC3E}">
        <p14:creationId xmlns:p14="http://schemas.microsoft.com/office/powerpoint/2010/main" val="230950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C1125-29D6-3765-E1A4-93EB746FC6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40898-ADBF-B04A-A786-84084358C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original crochet/SFE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FAA70-586E-9F83-6A61-13299A085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1"/>
          </a:xfrm>
        </p:spPr>
        <p:txBody>
          <a:bodyPr>
            <a:normAutofit/>
          </a:bodyPr>
          <a:lstStyle/>
          <a:p>
            <a:r>
              <a:rPr lang="en-US" sz="2800" dirty="0"/>
              <a:t>The Carrington event had a well-observed SFE, with two sites (Kew and Greenwich)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055C2C-608A-6121-09C5-562317942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870AEA-311F-838B-1E7C-7158F555F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CA1262-7DBE-42CA-3852-A19A4AA05120}"/>
              </a:ext>
            </a:extLst>
          </p:cNvPr>
          <p:cNvSpPr txBox="1"/>
          <p:nvPr/>
        </p:nvSpPr>
        <p:spPr>
          <a:xfrm>
            <a:off x="5541782" y="2925763"/>
            <a:ext cx="27619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• SOL1859-09-01 (X86+15)</a:t>
            </a:r>
          </a:p>
          <a:p>
            <a:endParaRPr lang="en-US" dirty="0"/>
          </a:p>
          <a:p>
            <a:r>
              <a:rPr lang="en-US" dirty="0"/>
              <a:t>• Recent </a:t>
            </a:r>
            <a:r>
              <a:rPr lang="en-US" dirty="0" err="1"/>
              <a:t>digitizations</a:t>
            </a:r>
            <a:r>
              <a:rPr lang="en-US" dirty="0"/>
              <a:t> by</a:t>
            </a:r>
          </a:p>
          <a:p>
            <a:r>
              <a:rPr lang="en-US" dirty="0" err="1"/>
              <a:t>Beggan</a:t>
            </a:r>
            <a:r>
              <a:rPr lang="en-US" dirty="0"/>
              <a:t> et al. (2024)</a:t>
            </a:r>
          </a:p>
          <a:p>
            <a:endParaRPr lang="en-US" dirty="0"/>
          </a:p>
          <a:p>
            <a:r>
              <a:rPr lang="en-US" dirty="0"/>
              <a:t>• A 10% measure, but what</a:t>
            </a:r>
          </a:p>
          <a:p>
            <a:r>
              <a:rPr lang="en-US" dirty="0"/>
              <a:t>about systematic errors?</a:t>
            </a:r>
          </a:p>
          <a:p>
            <a:endParaRPr lang="en-US" dirty="0"/>
          </a:p>
        </p:txBody>
      </p:sp>
      <p:pic>
        <p:nvPicPr>
          <p:cNvPr id="9" name="Picture 8" descr="A graph of a graph showing the same number of numbers&#10;&#10;AI-generated content may be incorrect.">
            <a:extLst>
              <a:ext uri="{FF2B5EF4-FFF2-40B4-BE49-F238E27FC236}">
                <a16:creationId xmlns:a16="http://schemas.microsoft.com/office/drawing/2014/main" id="{24E3CB29-0A8F-44A1-F76F-8372CE64E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63964"/>
            <a:ext cx="4757925" cy="353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33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75A13-5D5D-8B10-609B-0F2BCEA8E8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BE6BA-D88B-783A-178C-80434FC37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Intermagnet</a:t>
            </a:r>
            <a:r>
              <a:rPr lang="en-US" dirty="0"/>
              <a:t> near Kew/Greenwich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6D754F-88F0-2BAA-A065-36E494369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3894A-40B8-F31E-8AC3-16C147C16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3880A03-0DBC-D3D1-AF9F-789C6C207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571" y="1484710"/>
            <a:ext cx="3981450" cy="369861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47AC176-DBBC-BAB2-A1A3-08F492B48D69}"/>
              </a:ext>
            </a:extLst>
          </p:cNvPr>
          <p:cNvSpPr txBox="1"/>
          <p:nvPr/>
        </p:nvSpPr>
        <p:spPr>
          <a:xfrm>
            <a:off x="4724400" y="1579692"/>
            <a:ext cx="41562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• The Hartland site (HAD, in the UK) is the </a:t>
            </a:r>
          </a:p>
          <a:p>
            <a:r>
              <a:rPr lang="en-US" dirty="0"/>
              <a:t>closest geographical counterpart</a:t>
            </a:r>
          </a:p>
          <a:p>
            <a:r>
              <a:rPr lang="en-US" dirty="0"/>
              <a:t>• Note that the sampling is not optimal</a:t>
            </a:r>
          </a:p>
          <a:p>
            <a:r>
              <a:rPr lang="en-US" dirty="0"/>
              <a:t>in the Nyquist sense</a:t>
            </a:r>
          </a:p>
          <a:p>
            <a:r>
              <a:rPr lang="en-US" dirty="0"/>
              <a:t>• HAD has observed about 40 X-class</a:t>
            </a:r>
          </a:p>
          <a:p>
            <a:r>
              <a:rPr lang="en-US" dirty="0"/>
              <a:t>flares near local noon</a:t>
            </a:r>
          </a:p>
        </p:txBody>
      </p:sp>
      <p:pic>
        <p:nvPicPr>
          <p:cNvPr id="13" name="Picture 12" descr="A graph of a number of points&#10;&#10;Description automatically generated">
            <a:extLst>
              <a:ext uri="{FF2B5EF4-FFF2-40B4-BE49-F238E27FC236}">
                <a16:creationId xmlns:a16="http://schemas.microsoft.com/office/drawing/2014/main" id="{B5DEF443-9C26-D558-D328-8043A776A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812" y="3428999"/>
            <a:ext cx="3812478" cy="2750873"/>
          </a:xfrm>
          <a:prstGeom prst="rect">
            <a:avLst/>
          </a:prstGeom>
        </p:spPr>
      </p:pic>
      <p:sp>
        <p:nvSpPr>
          <p:cNvPr id="3" name="Donut 2">
            <a:extLst>
              <a:ext uri="{FF2B5EF4-FFF2-40B4-BE49-F238E27FC236}">
                <a16:creationId xmlns:a16="http://schemas.microsoft.com/office/drawing/2014/main" id="{C4544989-E942-6E9C-8B1D-35D245543B6A}"/>
              </a:ext>
            </a:extLst>
          </p:cNvPr>
          <p:cNvSpPr/>
          <p:nvPr/>
        </p:nvSpPr>
        <p:spPr>
          <a:xfrm>
            <a:off x="2246396" y="2991117"/>
            <a:ext cx="685800" cy="685799"/>
          </a:xfrm>
          <a:prstGeom prst="donut">
            <a:avLst>
              <a:gd name="adj" fmla="val 789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85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5A9FC-940C-5E47-F867-8A3C17FD9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347" y="883320"/>
            <a:ext cx="8229600" cy="1143000"/>
          </a:xfrm>
        </p:spPr>
        <p:txBody>
          <a:bodyPr/>
          <a:lstStyle/>
          <a:p>
            <a:r>
              <a:rPr lang="en-US" dirty="0"/>
              <a:t>Correlation (final)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2B032C-371F-87C7-D734-52CC5C373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1693C1-9080-F4F3-CA83-6900BE50B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 descr="A graph of a line&#10;&#10;AI-generated content may be incorrect.">
            <a:extLst>
              <a:ext uri="{FF2B5EF4-FFF2-40B4-BE49-F238E27FC236}">
                <a16:creationId xmlns:a16="http://schemas.microsoft.com/office/drawing/2014/main" id="{38AFF13E-4E97-2F1B-D7C0-7F0C685C3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83320"/>
            <a:ext cx="7772400" cy="5439119"/>
          </a:xfrm>
          <a:prstGeom prst="rect">
            <a:avLst/>
          </a:prstGeom>
        </p:spPr>
      </p:pic>
      <p:pic>
        <p:nvPicPr>
          <p:cNvPr id="12" name="Picture 11" descr="A graph of a line&#10;&#10;AI-generated content may be incorrect.">
            <a:extLst>
              <a:ext uri="{FF2B5EF4-FFF2-40B4-BE49-F238E27FC236}">
                <a16:creationId xmlns:a16="http://schemas.microsoft.com/office/drawing/2014/main" id="{8355E8DE-8EF1-315C-C574-6D0F2B70B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31" y="883320"/>
            <a:ext cx="7772400" cy="543911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DB0EC86-03C7-F667-CE29-CA68241622D1}"/>
              </a:ext>
            </a:extLst>
          </p:cNvPr>
          <p:cNvSpPr txBox="1"/>
          <p:nvPr/>
        </p:nvSpPr>
        <p:spPr>
          <a:xfrm>
            <a:off x="6401532" y="3391351"/>
            <a:ext cx="1177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Carrington</a:t>
            </a:r>
          </a:p>
          <a:p>
            <a:pPr algn="ctr"/>
            <a:r>
              <a:rPr lang="en-US" dirty="0"/>
              <a:t>X86+-15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471FF9-B925-F623-5BD9-61EF407D954B}"/>
              </a:ext>
            </a:extLst>
          </p:cNvPr>
          <p:cNvSpPr txBox="1"/>
          <p:nvPr/>
        </p:nvSpPr>
        <p:spPr>
          <a:xfrm>
            <a:off x="1986566" y="4830763"/>
            <a:ext cx="1177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Carrington</a:t>
            </a: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A678EA5D-B367-DC5F-F594-F8A783D803B0}"/>
              </a:ext>
            </a:extLst>
          </p:cNvPr>
          <p:cNvSpPr/>
          <p:nvPr/>
        </p:nvSpPr>
        <p:spPr>
          <a:xfrm>
            <a:off x="6748031" y="4154511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D02DD8-50B4-785E-4560-3AF82921906D}"/>
              </a:ext>
            </a:extLst>
          </p:cNvPr>
          <p:cNvSpPr txBox="1"/>
          <p:nvPr/>
        </p:nvSpPr>
        <p:spPr>
          <a:xfrm>
            <a:off x="3243879" y="3714516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Summer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7089A1-7455-3506-B5A4-23D038882B88}"/>
              </a:ext>
            </a:extLst>
          </p:cNvPr>
          <p:cNvSpPr txBox="1"/>
          <p:nvPr/>
        </p:nvSpPr>
        <p:spPr>
          <a:xfrm>
            <a:off x="4224439" y="2881647"/>
            <a:ext cx="832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Winter</a:t>
            </a:r>
          </a:p>
        </p:txBody>
      </p:sp>
    </p:spTree>
    <p:extLst>
      <p:ext uri="{BB962C8B-B14F-4D97-AF65-F5344CB8AC3E}">
        <p14:creationId xmlns:p14="http://schemas.microsoft.com/office/powerpoint/2010/main" val="3373016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4A1209-8F93-D0F9-B9AB-C96088C32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83655-6AA2-25A6-76FC-5E0E85DE2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 dependence?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9D2974-249F-EA38-CF16-C154CAABC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928953-025B-96D2-C652-20B51FE80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D11DA0-51E9-7007-DEEF-5A9B15A25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97585"/>
            <a:ext cx="6607455" cy="439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1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F80081-F27F-D877-4A00-BE78A8FCE1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7C018-4CC1-3551-0FF4-73EBC219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SFE mini-storm?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F0CF1C-9A2C-F629-AE97-C3F24DAE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17C522-DDC5-06F6-33BC-BE42D7FFF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1" name="Picture 10" descr="A graph of a graph showing the time of a day&#10;&#10;AI-generated content may be incorrect.">
            <a:extLst>
              <a:ext uri="{FF2B5EF4-FFF2-40B4-BE49-F238E27FC236}">
                <a16:creationId xmlns:a16="http://schemas.microsoft.com/office/drawing/2014/main" id="{96F7B093-0457-50EE-4EE7-693425F24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116" y="1942215"/>
            <a:ext cx="4516628" cy="323938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9247D0A-67D8-79BC-C118-EA4153742D41}"/>
              </a:ext>
            </a:extLst>
          </p:cNvPr>
          <p:cNvSpPr txBox="1"/>
          <p:nvPr/>
        </p:nvSpPr>
        <p:spPr>
          <a:xfrm>
            <a:off x="4941744" y="2407745"/>
            <a:ext cx="40895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Variances of data prior to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  and after event: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>
              <a:buNone/>
            </a:pPr>
            <a:endParaRPr lang="en-US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IDL&gt;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print,mean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mombef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[1,*])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1.76603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IDL&gt;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print,mean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momaft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[1,*])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5.65851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37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B17FF-12EA-5FE1-DA51-DA905FFEE7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0781A-9A6F-65E2-DA38-28BA16B4F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DA7B55-C537-96E3-D0BC-BDCF13B92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ISSI, 20 January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3CE192-1FC7-1673-EBF1-23058588E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B91825-9DF5-E773-F722-4DDB2256A758}"/>
              </a:ext>
            </a:extLst>
          </p:cNvPr>
          <p:cNvSpPr txBox="1"/>
          <p:nvPr/>
        </p:nvSpPr>
        <p:spPr>
          <a:xfrm>
            <a:off x="1503855" y="1905000"/>
            <a:ext cx="60960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800" dirty="0"/>
              <a:t>The SFE amplitude correlates with Sq</a:t>
            </a:r>
          </a:p>
          <a:p>
            <a:pPr marL="514350" indent="-514350">
              <a:buAutoNum type="arabicParenR"/>
            </a:pPr>
            <a:r>
              <a:rPr lang="en-US" sz="2800" dirty="0"/>
              <a:t>Disturbed conditions follow an SFE</a:t>
            </a:r>
          </a:p>
        </p:txBody>
      </p:sp>
    </p:spTree>
    <p:extLst>
      <p:ext uri="{BB962C8B-B14F-4D97-AF65-F5344CB8AC3E}">
        <p14:creationId xmlns:p14="http://schemas.microsoft.com/office/powerpoint/2010/main" val="3612283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31876</TotalTime>
  <Words>259</Words>
  <Application>Microsoft Macintosh PowerPoint</Application>
  <PresentationFormat>On-screen Show (4:3)</PresentationFormat>
  <Paragraphs>58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Menlo</vt:lpstr>
      <vt:lpstr>Office Theme</vt:lpstr>
      <vt:lpstr>Two things learned about SFEs? </vt:lpstr>
      <vt:lpstr>What is an SFE?</vt:lpstr>
      <vt:lpstr>The original crochet/SFE</vt:lpstr>
      <vt:lpstr>Intermagnet near Kew/Greenwich</vt:lpstr>
      <vt:lpstr>Correlation (final)</vt:lpstr>
      <vt:lpstr>Sq dependence?</vt:lpstr>
      <vt:lpstr>SFE mini-storm?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“Lasso” Model for LDGRFs</dc:title>
  <dc:creator>Hugh Hudson</dc:creator>
  <cp:lastModifiedBy>Hudson, Hugh</cp:lastModifiedBy>
  <cp:revision>176</cp:revision>
  <cp:lastPrinted>2025-01-08T10:59:35Z</cp:lastPrinted>
  <dcterms:created xsi:type="dcterms:W3CDTF">2017-12-12T12:22:11Z</dcterms:created>
  <dcterms:modified xsi:type="dcterms:W3CDTF">2025-03-26T11:29:03Z</dcterms:modified>
</cp:coreProperties>
</file>