
<file path=[Content_Types].xml><?xml version="1.0" encoding="utf-8"?>
<Types xmlns="http://schemas.openxmlformats.org/package/2006/content-types"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6" r:id="rId3"/>
    <p:sldId id="377" r:id="rId4"/>
    <p:sldId id="378" r:id="rId5"/>
    <p:sldId id="368" r:id="rId6"/>
    <p:sldId id="381" r:id="rId7"/>
    <p:sldId id="380" r:id="rId8"/>
    <p:sldId id="379" r:id="rId9"/>
    <p:sldId id="3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0"/>
  </p:normalViewPr>
  <p:slideViewPr>
    <p:cSldViewPr snapToObjects="1">
      <p:cViewPr varScale="1">
        <p:scale>
          <a:sx n="114" d="100"/>
          <a:sy n="114" d="100"/>
        </p:scale>
        <p:origin x="1560" y="16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36B6-395C-C24F-AD71-C9045CE10443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672D-89DF-774A-B256-C5B859DD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C27A-8EE3-3949-9C83-71BA09478FFD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7ED7-E021-F24F-85DE-F80F39D3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A58A-D909-2342-A85B-211EBC6BB7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3A7F-BA53-5945-B7BA-EBBA069E1146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2A29-D43F-8B49-B239-FB19A5479D65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587-D5AF-6C46-AA44-E19E4FC660D0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6369-A8B9-7A46-83FC-2840A05C30C5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3429-DBD3-D145-B3D5-5E2293096C10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25A0-DB15-A24E-B0FA-28DB338722B2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EF18-F8C4-F74B-AB0A-74F33E2AED45}" type="datetime1">
              <a:rPr lang="en-US" smtClean="0"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77A9-B27D-CA4C-A91C-DD18723FDA09}" type="datetime1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87DF-D6E4-9B49-B046-829F4C69C2DF}" type="datetime1">
              <a:rPr lang="en-US" smtClean="0"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01E-AA41-294E-AA18-85DF1E227252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70BD-DD10-7344-972B-D6DC2A64733F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C6F3-48F7-B64D-8112-2D391B11B01F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Hvar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nph-data_query?bibcode=1991PASAu...9..225C&amp;db_key=AST&amp;link_type=ABSTRACT&amp;high=5c3d0bcbd701118" TargetMode="External"/><Relationship Id="rId2" Type="http://schemas.openxmlformats.org/officeDocument/2006/relationships/hyperlink" Target="http://adsabs.harvard.edu/cgi-bin/nph-data_query?bibcode=1990ESASP.311....7S&amp;db_key=AST&amp;link_type=ABSTRACT&amp;high=5c3d0bcbd701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sabs.harvard.edu/cgi-bin/nph-data_query?bibcode=2007A%26A...472..957J&amp;db_key=AST&amp;link_type=ABSTRACT&amp;high=5c3d0bcbd701118" TargetMode="External"/><Relationship Id="rId5" Type="http://schemas.openxmlformats.org/officeDocument/2006/relationships/hyperlink" Target="http://adsabs.harvard.edu/cgi-bin/nph-data_query?bibcode=2000ApJ...531L..75H&amp;db_key=AST&amp;link_type=ABSTRACT&amp;high=5c3d0bcbd701118" TargetMode="External"/><Relationship Id="rId4" Type="http://schemas.openxmlformats.org/officeDocument/2006/relationships/hyperlink" Target="http://adsabs.harvard.edu/cgi-bin/nph-data_query?bibcode=1996ApJ...466..487M&amp;db_key=AST&amp;link_type=ABSTRACT&amp;high=5c3d0bcbd70111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dsabs.harvard.edu/cgi-bin/nph-data_query?bibcode=2012ApJ...750...12S&amp;db_key=AST&amp;link_type=ABSTRACT&amp;high=5c3d0bcbd701118" TargetMode="External"/><Relationship Id="rId3" Type="http://schemas.openxmlformats.org/officeDocument/2006/relationships/hyperlink" Target="http://adsabs.harvard.edu/cgi-bin/nph-data_query?bibcode=2009ApJ...703L..23L&amp;db_key=AST&amp;link_type=ABSTRACT&amp;high=5c3d0bcbd701118" TargetMode="External"/><Relationship Id="rId7" Type="http://schemas.openxmlformats.org/officeDocument/2006/relationships/hyperlink" Target="http://adsabs.harvard.edu/cgi-bin/nph-data_query?bibcode=2012ApJ...749...85G&amp;db_key=AST&amp;link_type=ABSTRACT&amp;high=5c3d0bcbd701118" TargetMode="External"/><Relationship Id="rId2" Type="http://schemas.openxmlformats.org/officeDocument/2006/relationships/hyperlink" Target="http://adsabs.harvard.edu/cgi-bin/nph-data_query?bibcode=2009ApJ...696..121L&amp;db_key=AST&amp;link_type=ABSTRACT&amp;high=5c3d0bcbd7011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sabs.harvard.edu/cgi-bin/nph-data_query?bibcode=2012ApJ...745L...4L&amp;db_key=AST&amp;link_type=ABSTRACT&amp;high=5c3d0bcbd701118" TargetMode="External"/><Relationship Id="rId11" Type="http://schemas.openxmlformats.org/officeDocument/2006/relationships/hyperlink" Target="http://adsabs.harvard.edu/cgi-bin/nph-data_query?bibcode=2018ApJ...859...25W&amp;db_key=AST&amp;link_type=ABSTRACT&amp;high=5c3d0bcbd701118" TargetMode="External"/><Relationship Id="rId5" Type="http://schemas.openxmlformats.org/officeDocument/2006/relationships/hyperlink" Target="http://adsabs.harvard.edu/cgi-bin/nph-data_query?bibcode=2011sdmi.confE..63S&amp;db_key=AST&amp;link_type=ABSTRACT&amp;high=5c3d0bcbd701118" TargetMode="External"/><Relationship Id="rId10" Type="http://schemas.openxmlformats.org/officeDocument/2006/relationships/hyperlink" Target="http://adsabs.harvard.edu/cgi-bin/nph-data_query?bibcode=2013ApJ...777..152S&amp;db_key=AST&amp;link_type=ABSTRACT&amp;high=5c3d0bcbd701118" TargetMode="External"/><Relationship Id="rId4" Type="http://schemas.openxmlformats.org/officeDocument/2006/relationships/hyperlink" Target="http://adsabs.harvard.edu/cgi-bin/nph-data_query?bibcode=2011ASInC...2..213J&amp;db_key=AST&amp;link_type=ABSTRACT&amp;high=5c3d0bcbd701118" TargetMode="External"/><Relationship Id="rId9" Type="http://schemas.openxmlformats.org/officeDocument/2006/relationships/hyperlink" Target="http://adsabs.harvard.edu/cgi-bin/nph-data_query?bibcode=2012EAS....55..229J&amp;db_key=AST&amp;link_type=ABSTRACT&amp;high=5c3d0bcbd7011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458200" cy="1470025"/>
          </a:xfrm>
        </p:spPr>
        <p:txBody>
          <a:bodyPr>
            <a:noAutofit/>
          </a:bodyPr>
          <a:lstStyle/>
          <a:p>
            <a:r>
              <a:rPr lang="en-US" sz="4000" dirty="0"/>
              <a:t>Magnetic Implosions </a:t>
            </a:r>
            <a:br>
              <a:rPr lang="en-US" sz="4000" dirty="0"/>
            </a:br>
            <a:r>
              <a:rPr lang="en-US" sz="4000" dirty="0"/>
              <a:t>and their Consequences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7724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Hugh Hudson</a:t>
            </a:r>
            <a:endParaRPr lang="en-US" sz="2400" baseline="30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SSL, UC Berkeley and U. Of Glasgow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		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EB60-4BD3-4946-BC18-76A6F3E9E018}"/>
              </a:ext>
            </a:extLst>
          </p:cNvPr>
          <p:cNvSpPr txBox="1"/>
          <p:nvPr/>
        </p:nvSpPr>
        <p:spPr>
          <a:xfrm>
            <a:off x="2123728" y="3962400"/>
            <a:ext cx="49203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conjecture: a flare or CME must reduce </a:t>
            </a:r>
            <a:r>
              <a:rPr lang="en-US" sz="2000" dirty="0"/>
              <a:t>∫</a:t>
            </a: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dV  </a:t>
            </a:r>
          </a:p>
          <a:p>
            <a:r>
              <a:rPr lang="en-US" i="1" dirty="0"/>
              <a:t>in the coronal half-space. Energy is conserved.</a:t>
            </a:r>
          </a:p>
          <a:p>
            <a:endParaRPr lang="en-US" i="1" dirty="0"/>
          </a:p>
          <a:p>
            <a:r>
              <a:rPr lang="en-US" i="1" dirty="0"/>
              <a:t>The significance: the geometry and timing of the </a:t>
            </a:r>
          </a:p>
          <a:p>
            <a:r>
              <a:rPr lang="en-US" i="1" dirty="0"/>
              <a:t>implosion are observables that can guide us to </a:t>
            </a:r>
          </a:p>
          <a:p>
            <a:r>
              <a:rPr lang="en-US" i="1" dirty="0"/>
              <a:t>the nature of the instability.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9206-C5F9-4347-9524-356ED8C0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cartoons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BA0D8-10AA-3E48-A5D5-71EA33FC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469B8-C9FE-3741-A814-B2E0E00A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12997-FB6F-8B47-AC25-0A072EEB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81" y="1158970"/>
            <a:ext cx="3835400" cy="261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9BC8CE-B6E0-C74F-AF84-001C83CD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84" y="1268760"/>
            <a:ext cx="3310508" cy="3310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19D13-D038-4A4E-A322-35FBF5702A53}"/>
              </a:ext>
            </a:extLst>
          </p:cNvPr>
          <p:cNvSpPr txBox="1"/>
          <p:nvPr/>
        </p:nvSpPr>
        <p:spPr>
          <a:xfrm>
            <a:off x="1373013" y="3970126"/>
            <a:ext cx="21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Hudson &amp; Cliver2001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63243-F1B7-A947-9420-030C5EB9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4" y="1200067"/>
            <a:ext cx="3835400" cy="261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0593A-376B-B14A-8026-06D87F13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1" y="1124744"/>
            <a:ext cx="3835400" cy="261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B61C4E-B5ED-CC47-90B6-27B425BB765B}"/>
              </a:ext>
            </a:extLst>
          </p:cNvPr>
          <p:cNvSpPr txBox="1"/>
          <p:nvPr/>
        </p:nvSpPr>
        <p:spPr>
          <a:xfrm>
            <a:off x="5613410" y="4771215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</a:t>
            </a:r>
            <a:r>
              <a:rPr lang="en-US" dirty="0" err="1"/>
              <a:t>Juntao</a:t>
            </a:r>
            <a:r>
              <a:rPr lang="en-US" dirty="0"/>
              <a:t>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85A9E-3E2F-BE41-9D46-1359F3F6F559}"/>
              </a:ext>
            </a:extLst>
          </p:cNvPr>
          <p:cNvSpPr txBox="1"/>
          <p:nvPr/>
        </p:nvSpPr>
        <p:spPr>
          <a:xfrm>
            <a:off x="1373013" y="4339458"/>
            <a:ext cx="2440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- - </a:t>
            </a:r>
            <a:r>
              <a:rPr lang="en-US" dirty="0" err="1"/>
              <a:t>Magnetoisobar</a:t>
            </a:r>
            <a:endParaRPr lang="en-US" dirty="0"/>
          </a:p>
          <a:p>
            <a:r>
              <a:rPr lang="en-US" dirty="0"/>
              <a:t>…… Magnetic field post</a:t>
            </a:r>
          </a:p>
          <a:p>
            <a:r>
              <a:rPr lang="en-US" dirty="0"/>
              <a:t>___ Magnetic field prior</a:t>
            </a:r>
          </a:p>
        </p:txBody>
      </p:sp>
    </p:spTree>
    <p:extLst>
      <p:ext uri="{BB962C8B-B14F-4D97-AF65-F5344CB8AC3E}">
        <p14:creationId xmlns:p14="http://schemas.microsoft.com/office/powerpoint/2010/main" val="404538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3B4E-4BD7-B248-AF8A-DA19E7A6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Theoretical history</a:t>
            </a:r>
            <a:br>
              <a:rPr lang="en-US" dirty="0"/>
            </a:br>
            <a:r>
              <a:rPr lang="en-US" sz="2000" dirty="0"/>
              <a:t>ADS search: abstracts (implosion, flare)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2942-A81F-CD46-A2FA-DA1B0B6C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Sakai, J. </a:t>
            </a:r>
            <a:r>
              <a:rPr lang="en-US" sz="1800" dirty="0">
                <a:hlinkClick r:id="rId2"/>
              </a:rPr>
              <a:t>1990ESASP.311....7S</a:t>
            </a:r>
            <a:endParaRPr lang="en-US" sz="1800" dirty="0"/>
          </a:p>
          <a:p>
            <a:r>
              <a:rPr lang="en-US" sz="1800" dirty="0"/>
              <a:t>Craig, I. </a:t>
            </a:r>
            <a:r>
              <a:rPr lang="en-US" sz="1800" dirty="0">
                <a:hlinkClick r:id="rId3"/>
              </a:rPr>
              <a:t>1991PASAu...9..225C</a:t>
            </a:r>
            <a:endParaRPr lang="en-US" sz="1800" dirty="0"/>
          </a:p>
          <a:p>
            <a:r>
              <a:rPr lang="en-US" sz="1800" dirty="0" err="1"/>
              <a:t>McClymont</a:t>
            </a:r>
            <a:r>
              <a:rPr lang="en-US" sz="1800" dirty="0"/>
              <a:t> &amp; Craig </a:t>
            </a:r>
            <a:r>
              <a:rPr lang="en-US" sz="1800" dirty="0">
                <a:hlinkClick r:id="rId4"/>
              </a:rPr>
              <a:t>1996ApJ...466..487M</a:t>
            </a:r>
            <a:endParaRPr lang="en-US" sz="1800" dirty="0"/>
          </a:p>
          <a:p>
            <a:r>
              <a:rPr lang="en-US" sz="1800" dirty="0"/>
              <a:t>Hudson, H. </a:t>
            </a:r>
            <a:r>
              <a:rPr lang="en-US" sz="1800" dirty="0">
                <a:hlinkClick r:id="rId5"/>
              </a:rPr>
              <a:t>2000ApJ...531L..75H</a:t>
            </a:r>
            <a:endParaRPr lang="en-US" sz="1800" dirty="0"/>
          </a:p>
          <a:p>
            <a:r>
              <a:rPr lang="en-US" sz="1800" dirty="0"/>
              <a:t>Spicer, D., 2000 </a:t>
            </a:r>
            <a:r>
              <a:rPr lang="en-US" sz="1800" b="1" dirty="0">
                <a:solidFill>
                  <a:srgbClr val="FF0000"/>
                </a:solidFill>
              </a:rPr>
              <a:t>“So what?  That’s in all the plasma physics textbooks!”</a:t>
            </a:r>
          </a:p>
          <a:p>
            <a:r>
              <a:rPr lang="en-US" sz="1800" dirty="0" err="1"/>
              <a:t>Janse</a:t>
            </a:r>
            <a:r>
              <a:rPr lang="en-US" sz="1800" dirty="0"/>
              <a:t> &amp; Low </a:t>
            </a:r>
            <a:r>
              <a:rPr lang="en-US" sz="1800" dirty="0">
                <a:hlinkClick r:id="rId6"/>
              </a:rPr>
              <a:t>2007A&amp;A...472..957J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…</a:t>
            </a:r>
          </a:p>
          <a:p>
            <a:r>
              <a:rPr lang="en-US" sz="1800" dirty="0" err="1"/>
              <a:t>Barczynski</a:t>
            </a:r>
            <a:r>
              <a:rPr lang="en-US" sz="1800" dirty="0"/>
              <a:t> et al. 2019arXiv190405447B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0F4A1-4646-324D-8B93-75FE2DE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F82F-D6A3-AE4B-BC04-558EA15C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3B4E-4BD7-B248-AF8A-DA19E7A6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2942-A81F-CD46-A2FA-DA1B0B6C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Liu, R et al. </a:t>
            </a:r>
            <a:r>
              <a:rPr lang="en-US" sz="1800" dirty="0">
                <a:hlinkClick r:id="rId2"/>
              </a:rPr>
              <a:t>2009ApJ...696..121L</a:t>
            </a:r>
            <a:endParaRPr lang="en-US" sz="1800" dirty="0"/>
          </a:p>
          <a:p>
            <a:r>
              <a:rPr lang="en-US" sz="1800" dirty="0"/>
              <a:t>Liu, R. &amp; Wang, H. </a:t>
            </a:r>
            <a:r>
              <a:rPr lang="en-US" sz="1800" dirty="0">
                <a:hlinkClick r:id="rId3"/>
              </a:rPr>
              <a:t>2009ApJ...703L..23L</a:t>
            </a:r>
            <a:endParaRPr lang="en-US" sz="1800" dirty="0"/>
          </a:p>
          <a:p>
            <a:r>
              <a:rPr lang="en-US" sz="1800" dirty="0"/>
              <a:t>Liu, R. &amp; Wang, H. </a:t>
            </a:r>
            <a:r>
              <a:rPr lang="en-US" sz="1800" dirty="0">
                <a:hlinkClick r:id="rId3"/>
              </a:rPr>
              <a:t>2009ApJ...703L..23L</a:t>
            </a:r>
            <a:endParaRPr lang="en-US" sz="1800" dirty="0"/>
          </a:p>
          <a:p>
            <a:r>
              <a:rPr lang="en-US" sz="1800" dirty="0"/>
              <a:t>Ji, H. et al. 201</a:t>
            </a:r>
            <a:r>
              <a:rPr lang="en-US" sz="1800" dirty="0">
                <a:hlinkClick r:id="rId4"/>
              </a:rPr>
              <a:t>1ASInC...2..213J</a:t>
            </a:r>
          </a:p>
          <a:p>
            <a:r>
              <a:rPr lang="en-US" sz="1800" dirty="0"/>
              <a:t>Ji, H et al. </a:t>
            </a:r>
            <a:r>
              <a:rPr lang="en-US" sz="1600" dirty="0">
                <a:hlinkClick r:id="rId4"/>
              </a:rPr>
              <a:t>2011ASInC...2..213J</a:t>
            </a:r>
            <a:endParaRPr lang="en-US" sz="1600" dirty="0"/>
          </a:p>
          <a:p>
            <a:r>
              <a:rPr lang="en-US" sz="1600" dirty="0"/>
              <a:t>Sun, X. et al </a:t>
            </a:r>
            <a:r>
              <a:rPr lang="en-US" sz="1800" dirty="0">
                <a:hlinkClick r:id="rId5"/>
              </a:rPr>
              <a:t>2011sdmi.confE..63S</a:t>
            </a:r>
            <a:endParaRPr lang="en-US" sz="1800" dirty="0"/>
          </a:p>
          <a:p>
            <a:r>
              <a:rPr lang="en-US" sz="1800" dirty="0"/>
              <a:t>Liu, C. et al. </a:t>
            </a:r>
            <a:r>
              <a:rPr lang="en-US" sz="1800" dirty="0">
                <a:hlinkClick r:id="rId6"/>
              </a:rPr>
              <a:t>2012ApJ...745L...4L</a:t>
            </a:r>
            <a:endParaRPr lang="en-US" sz="1800" dirty="0"/>
          </a:p>
          <a:p>
            <a:r>
              <a:rPr lang="en-US" sz="1800" dirty="0" err="1"/>
              <a:t>Gosain</a:t>
            </a:r>
            <a:r>
              <a:rPr lang="en-US" sz="1800" dirty="0"/>
              <a:t>, S. et al. </a:t>
            </a:r>
            <a:r>
              <a:rPr lang="en-US" sz="1800" dirty="0">
                <a:hlinkClick r:id="rId7"/>
              </a:rPr>
              <a:t>2012ApJ...749...85G</a:t>
            </a:r>
            <a:endParaRPr lang="en-US" sz="1800" dirty="0"/>
          </a:p>
          <a:p>
            <a:r>
              <a:rPr lang="en-US" sz="1800" dirty="0"/>
              <a:t>Shen, Y. et al. </a:t>
            </a:r>
            <a:r>
              <a:rPr lang="en-US" sz="1800" dirty="0">
                <a:hlinkClick r:id="rId8"/>
              </a:rPr>
              <a:t>2012ApJ...750...12S</a:t>
            </a:r>
            <a:endParaRPr lang="en-US" sz="1800" dirty="0"/>
          </a:p>
          <a:p>
            <a:r>
              <a:rPr lang="en-US" sz="1800" dirty="0"/>
              <a:t>Ji, H. et al. </a:t>
            </a:r>
            <a:r>
              <a:rPr lang="en-US" sz="1800" dirty="0">
                <a:hlinkClick r:id="rId9"/>
              </a:rPr>
              <a:t>2012EAS....55..229J</a:t>
            </a:r>
            <a:endParaRPr lang="en-US" sz="1800" dirty="0"/>
          </a:p>
          <a:p>
            <a:r>
              <a:rPr lang="en-US" sz="1800" dirty="0" err="1"/>
              <a:t>Simões</a:t>
            </a:r>
            <a:r>
              <a:rPr lang="en-US" sz="1800" dirty="0"/>
              <a:t> et al. </a:t>
            </a:r>
            <a:r>
              <a:rPr lang="en-US" sz="1800" dirty="0">
                <a:hlinkClick r:id="rId10"/>
              </a:rPr>
              <a:t>2013ApJ...777..152S</a:t>
            </a:r>
            <a:endParaRPr lang="en-US" sz="1800" dirty="0"/>
          </a:p>
          <a:p>
            <a:r>
              <a:rPr lang="en-US" sz="1800" dirty="0"/>
              <a:t>…</a:t>
            </a:r>
          </a:p>
          <a:p>
            <a:r>
              <a:rPr lang="en-US" sz="1800" dirty="0"/>
              <a:t>Wang, J. et al. </a:t>
            </a:r>
            <a:r>
              <a:rPr lang="en-US" dirty="0"/>
              <a:t> </a:t>
            </a:r>
            <a:r>
              <a:rPr lang="en-US" sz="1800" dirty="0">
                <a:hlinkClick r:id="rId11"/>
              </a:rPr>
              <a:t>2018ApJ...859...25W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0F4A1-4646-324D-8B93-75FE2DE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F82F-D6A3-AE4B-BC04-558EA15C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My new favorite cartoons</a:t>
            </a:r>
          </a:p>
        </p:txBody>
      </p:sp>
      <p:pic>
        <p:nvPicPr>
          <p:cNvPr id="21" name="Picture 20" descr="Russell_cartoon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143000"/>
            <a:ext cx="3594158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043822" y="4648200"/>
            <a:ext cx="208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Russell et al. 2015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457" y="1066800"/>
            <a:ext cx="3956743" cy="4819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87200" y="5867400"/>
            <a:ext cx="207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Janvier</a:t>
            </a:r>
            <a:r>
              <a:rPr lang="en-US" dirty="0"/>
              <a:t> et al.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8A7F7-F3FC-0141-ADE3-7688DBDF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41613"/>
            <a:ext cx="2895600" cy="365125"/>
          </a:xfrm>
        </p:spPr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70EB1-CD23-B541-BEA7-91B53EC2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41613"/>
            <a:ext cx="2133600" cy="365125"/>
          </a:xfrm>
        </p:spPr>
        <p:txBody>
          <a:bodyPr/>
          <a:lstStyle/>
          <a:p>
            <a:fld id="{97F3FA21-4B7B-D442-8B95-A24166BE5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147A3-55C6-7E4F-B608-C4FB10FA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467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4F03C-1D1E-FD41-BBF9-B4FF9CF9C80A}"/>
              </a:ext>
            </a:extLst>
          </p:cNvPr>
          <p:cNvSpPr txBox="1"/>
          <p:nvPr/>
        </p:nvSpPr>
        <p:spPr>
          <a:xfrm>
            <a:off x="6568151" y="5630461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Simões</a:t>
            </a:r>
            <a:r>
              <a:rPr lang="en-US" dirty="0"/>
              <a:t> et al., 2013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D8A14-B00F-4141-8AD2-7F83CB361D35}"/>
              </a:ext>
            </a:extLst>
          </p:cNvPr>
          <p:cNvSpPr txBox="1"/>
          <p:nvPr/>
        </p:nvSpPr>
        <p:spPr>
          <a:xfrm>
            <a:off x="2123028" y="202226"/>
            <a:ext cx="489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Implosion, QPP, Dimming</a:t>
            </a:r>
          </a:p>
        </p:txBody>
      </p:sp>
    </p:spTree>
    <p:extLst>
      <p:ext uri="{BB962C8B-B14F-4D97-AF65-F5344CB8AC3E}">
        <p14:creationId xmlns:p14="http://schemas.microsoft.com/office/powerpoint/2010/main" val="209770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3B4E-4BD7-B248-AF8A-DA19E7A6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2942-A81F-CD46-A2FA-DA1B0B6C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process of implosion, reducing </a:t>
            </a:r>
            <a:r>
              <a:rPr lang="en-US" sz="2800" dirty="0"/>
              <a:t>∫</a:t>
            </a: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dV in the half-space, must supply the flare/CME energy on short time scales.</a:t>
            </a:r>
          </a:p>
          <a:p>
            <a:r>
              <a:rPr lang="en-US" sz="2400" dirty="0"/>
              <a:t>Implosion is more fundamental than reconnection, and can be  a driver.</a:t>
            </a:r>
          </a:p>
          <a:p>
            <a:r>
              <a:rPr lang="en-US" sz="2400" dirty="0"/>
              <a:t>There are broad implications of the physical restructuring.</a:t>
            </a:r>
          </a:p>
          <a:p>
            <a:r>
              <a:rPr lang="en-US" sz="2400" dirty="0"/>
              <a:t>Observationally it is tricky, probably because it is a process in 3 dimensions and we don’t really know what the actual plasma instability 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0F4A1-4646-324D-8B93-75FE2DE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F82F-D6A3-AE4B-BC04-558EA15C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5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3B4E-4BD7-B248-AF8A-DA19E7A6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2942-A81F-CD46-A2FA-DA1B0B6C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Observational:  Can we detect implosions in non-eruptive flares?</a:t>
            </a:r>
          </a:p>
          <a:p>
            <a:r>
              <a:rPr lang="en-US" sz="2400" dirty="0"/>
              <a:t>Theoretical: Does an implosion (</a:t>
            </a:r>
            <a:r>
              <a:rPr lang="en-US" sz="2400" dirty="0" err="1"/>
              <a:t>ie</a:t>
            </a:r>
            <a:r>
              <a:rPr lang="en-US" sz="2400" dirty="0"/>
              <a:t>, energy release) always require global magnetic reconnection?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0F4A1-4646-324D-8B93-75FE2DE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F82F-D6A3-AE4B-BC04-558EA15C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56720" cy="521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5308600"/>
            <a:ext cx="4940300" cy="1473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Hvar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21068</TotalTime>
  <Words>441</Words>
  <Application>Microsoft Macintosh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Magnetic Implosions  and their Consequences</vt:lpstr>
      <vt:lpstr>Key cartoons</vt:lpstr>
      <vt:lpstr>Theoretical history ADS search: abstracts (implosion, flare)</vt:lpstr>
      <vt:lpstr>Observational history</vt:lpstr>
      <vt:lpstr>My new favorite cartoons</vt:lpstr>
      <vt:lpstr>PowerPoint Presentation</vt:lpstr>
      <vt:lpstr> Conclusions</vt:lpstr>
      <vt:lpstr>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Lyndsay Fletcher</dc:creator>
  <cp:lastModifiedBy>Hugh Hudson</cp:lastModifiedBy>
  <cp:revision>342</cp:revision>
  <cp:lastPrinted>2019-05-08T05:39:53Z</cp:lastPrinted>
  <dcterms:created xsi:type="dcterms:W3CDTF">2017-07-03T14:48:08Z</dcterms:created>
  <dcterms:modified xsi:type="dcterms:W3CDTF">2019-05-08T06:29:41Z</dcterms:modified>
</cp:coreProperties>
</file>