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71" r:id="rId4"/>
    <p:sldId id="272" r:id="rId5"/>
    <p:sldId id="273" r:id="rId6"/>
    <p:sldId id="274" r:id="rId7"/>
    <p:sldId id="280" r:id="rId8"/>
    <p:sldId id="281" r:id="rId9"/>
    <p:sldId id="275" r:id="rId10"/>
    <p:sldId id="282" r:id="rId11"/>
    <p:sldId id="287" r:id="rId12"/>
    <p:sldId id="283" r:id="rId13"/>
    <p:sldId id="284" r:id="rId14"/>
    <p:sldId id="276" r:id="rId15"/>
    <p:sldId id="277" r:id="rId16"/>
    <p:sldId id="298" r:id="rId17"/>
    <p:sldId id="279" r:id="rId18"/>
    <p:sldId id="285" r:id="rId19"/>
    <p:sldId id="288" r:id="rId20"/>
    <p:sldId id="290" r:id="rId21"/>
    <p:sldId id="289" r:id="rId22"/>
    <p:sldId id="291" r:id="rId23"/>
    <p:sldId id="292" r:id="rId24"/>
    <p:sldId id="286" r:id="rId25"/>
    <p:sldId id="299" r:id="rId26"/>
    <p:sldId id="300" r:id="rId27"/>
    <p:sldId id="294" r:id="rId28"/>
    <p:sldId id="296" r:id="rId29"/>
    <p:sldId id="295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9C09-FE37-9B4E-9D24-8A96C056C7A4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7A58A-D909-2342-A85B-211EBC6BB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54F2-6EA5-C949-90ED-9071E1D05D5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82000" cy="2209800"/>
          </a:xfrm>
        </p:spPr>
        <p:txBody>
          <a:bodyPr>
            <a:noAutofit/>
          </a:bodyPr>
          <a:lstStyle/>
          <a:p>
            <a:r>
              <a:rPr lang="en-US" dirty="0" smtClean="0"/>
              <a:t>A Synthesis of </a:t>
            </a:r>
            <a:br>
              <a:rPr lang="en-US" dirty="0" smtClean="0"/>
            </a:br>
            <a:r>
              <a:rPr lang="en-US" dirty="0" smtClean="0"/>
              <a:t>Solar Cycles 22-24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705600" cy="914400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Hugh Hudson</a:t>
            </a:r>
          </a:p>
          <a:p>
            <a:r>
              <a:rPr lang="en-US" sz="9600" i="1" dirty="0" smtClean="0"/>
              <a:t>UC Berkeley and University of Glasgow</a:t>
            </a:r>
          </a:p>
          <a:p>
            <a:endParaRPr lang="en-US" sz="9600" i="1" dirty="0" smtClean="0"/>
          </a:p>
          <a:p>
            <a:pPr algn="l"/>
            <a:endParaRPr lang="en-US" sz="1730" dirty="0" smtClean="0"/>
          </a:p>
          <a:p>
            <a:pPr algn="l"/>
            <a:endParaRPr lang="en-US" sz="1730" dirty="0" smtClean="0"/>
          </a:p>
          <a:p>
            <a:pPr algn="l"/>
            <a:r>
              <a:rPr lang="en-US" sz="1730" dirty="0" smtClean="0"/>
              <a:t>1.</a:t>
            </a:r>
          </a:p>
          <a:p>
            <a:pPr algn="l"/>
            <a:endParaRPr lang="en-US" sz="1730" i="1" dirty="0" smtClean="0"/>
          </a:p>
          <a:p>
            <a:endParaRPr lang="en-US" sz="1730" i="1" dirty="0" smtClean="0"/>
          </a:p>
          <a:p>
            <a:endParaRPr lang="en-US" sz="1730" i="1" dirty="0" smtClean="0"/>
          </a:p>
          <a:p>
            <a:endParaRPr lang="en-US" sz="1730" baseline="30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9000"/>
            <a:ext cx="4114800" cy="3143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6962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Calibrating F10.7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1956" y="4572000"/>
            <a:ext cx="776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• “The F10.7 values are deemed to be accurate to one solar flux unit</a:t>
            </a:r>
          </a:p>
          <a:p>
            <a:r>
              <a:rPr lang="en-US" i="1" dirty="0" smtClean="0"/>
              <a:t>or 1% of the flux value, whichever is the larger.” </a:t>
            </a:r>
            <a:r>
              <a:rPr lang="en-US" dirty="0" smtClean="0"/>
              <a:t>(K. Tapping, Space Weather 11, 394, 2013)</a:t>
            </a:r>
          </a:p>
          <a:p>
            <a:r>
              <a:rPr lang="en-US" dirty="0" smtClean="0"/>
              <a:t>• The aperture of the calibration horn is only reported at the 1%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4200061" cy="2840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0"/>
            <a:ext cx="3312832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6962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F10.7 results</a:t>
            </a:r>
            <a:endParaRPr lang="en-US" sz="3200" dirty="0"/>
          </a:p>
        </p:txBody>
      </p:sp>
      <p:pic>
        <p:nvPicPr>
          <p:cNvPr id="6" name="Picture 5" descr="tapping_13_10.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90863" y="1066800"/>
            <a:ext cx="6833937" cy="46373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48400" y="6019800"/>
            <a:ext cx="1473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Tapping, 2013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467600" y="3733800"/>
            <a:ext cx="1447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7600" y="3733800"/>
            <a:ext cx="1427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October 2013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6962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F10.7 as a physical quantity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3683000" cy="33288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69741" y="5029200"/>
            <a:ext cx="34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Quiet Sun and “S-components”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23999"/>
            <a:ext cx="3657642" cy="33288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70341" y="5791200"/>
            <a:ext cx="282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Kakinuma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Swarup</a:t>
            </a:r>
            <a:r>
              <a:rPr lang="en-US" sz="1600" dirty="0" smtClean="0"/>
              <a:t> (1962)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5941" y="5040868"/>
            <a:ext cx="34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Complicated </a:t>
            </a:r>
            <a:r>
              <a:rPr lang="en-US" dirty="0" err="1" smtClean="0"/>
              <a:t>radiative</a:t>
            </a:r>
            <a:r>
              <a:rPr lang="en-US" dirty="0" smtClean="0"/>
              <a:t>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76200"/>
            <a:ext cx="7696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Multiple frequencies (Japan)</a:t>
            </a:r>
            <a:endParaRPr lang="en-US" sz="3200" dirty="0"/>
          </a:p>
        </p:txBody>
      </p:sp>
      <p:pic>
        <p:nvPicPr>
          <p:cNvPr id="11" name="Picture 10" descr="radio_solar_cyc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77479"/>
            <a:ext cx="4953000" cy="70091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29200" y="1447800"/>
            <a:ext cx="3581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The Japanese program began a few years after Covington</a:t>
            </a:r>
          </a:p>
          <a:p>
            <a:endParaRPr lang="en-US" dirty="0" smtClean="0"/>
          </a:p>
          <a:p>
            <a:r>
              <a:rPr lang="en-US" dirty="0" smtClean="0"/>
              <a:t>• Its leader, H. Tanaka, helped to put the calibrations on a firmer footing</a:t>
            </a:r>
          </a:p>
          <a:p>
            <a:endParaRPr lang="en-US" dirty="0" smtClean="0"/>
          </a:p>
          <a:p>
            <a:r>
              <a:rPr lang="en-US" dirty="0" smtClean="0"/>
              <a:t>• Its four (7) frequencies (1-9.4 GHz) span the S-component </a:t>
            </a:r>
            <a:r>
              <a:rPr lang="en-US" dirty="0" err="1" smtClean="0"/>
              <a:t>gyroresonance</a:t>
            </a:r>
            <a:r>
              <a:rPr lang="en-US" dirty="0" smtClean="0"/>
              <a:t> 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Solar Irradiance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868362"/>
            <a:ext cx="4197350" cy="493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143000"/>
            <a:ext cx="3926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</a:p>
          <a:p>
            <a:endParaRPr lang="en-US" dirty="0" smtClean="0"/>
          </a:p>
          <a:p>
            <a:r>
              <a:rPr lang="en-US" dirty="0" smtClean="0"/>
              <a:t>• The TSI is a basic and very precise  proxy</a:t>
            </a:r>
          </a:p>
          <a:p>
            <a:r>
              <a:rPr lang="en-US" dirty="0" smtClean="0"/>
              <a:t>• So far as we can tell, the low-frequency variations are entirely due to solar activity</a:t>
            </a:r>
          </a:p>
          <a:p>
            <a:r>
              <a:rPr lang="en-US" dirty="0" smtClean="0"/>
              <a:t>• There is a difference of opinion about minimum-to-minimum variation</a:t>
            </a:r>
          </a:p>
          <a:p>
            <a:r>
              <a:rPr lang="en-US" dirty="0" smtClean="0"/>
              <a:t>• The measurements are absolute, and only empirically calibrated between instruments</a:t>
            </a:r>
          </a:p>
          <a:p>
            <a:r>
              <a:rPr lang="en-US" dirty="0" smtClean="0"/>
              <a:t>• SORCE, with the best TSI measures, is not taking data now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5210" y="5943600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PMOD, </a:t>
            </a:r>
            <a:r>
              <a:rPr lang="en-US" sz="1400" dirty="0" err="1" smtClean="0"/>
              <a:t>Davos</a:t>
            </a:r>
            <a:r>
              <a:rPr lang="en-US" sz="1400" dirty="0" smtClean="0"/>
              <a:t> </a:t>
            </a:r>
            <a:r>
              <a:rPr lang="en-US" sz="1400" dirty="0" err="1" smtClean="0"/>
              <a:t>Dorf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SORCE/TIM Record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95350"/>
            <a:ext cx="5486400" cy="4114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1" y="52578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Spots, faculae, and network contribute</a:t>
            </a:r>
          </a:p>
          <a:p>
            <a:r>
              <a:rPr lang="en-US" dirty="0" smtClean="0"/>
              <a:t>• The “dips” differ systematically across 23/24</a:t>
            </a:r>
          </a:p>
          <a:p>
            <a:r>
              <a:rPr lang="en-US" dirty="0" smtClean="0"/>
              <a:t>• The minimum is flat (convection dominates)</a:t>
            </a:r>
          </a:p>
          <a:p>
            <a:r>
              <a:rPr lang="en-US" dirty="0" smtClean="0"/>
              <a:t>• Data residuals are expressed in </a:t>
            </a:r>
            <a:r>
              <a:rPr lang="en-US" dirty="0" err="1" smtClean="0"/>
              <a:t>ppm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Solar Irradiance</a:t>
            </a:r>
            <a:endParaRPr lang="en-US" sz="3600" dirty="0"/>
          </a:p>
        </p:txBody>
      </p:sp>
      <p:pic>
        <p:nvPicPr>
          <p:cNvPr id="7" name="Picture 6" descr="compare_tsi_ye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1558" y="876300"/>
            <a:ext cx="6305042" cy="39243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10797" y="4876800"/>
            <a:ext cx="4565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• Discrepancies of 0.04% per decade</a:t>
            </a:r>
          </a:p>
          <a:p>
            <a:r>
              <a:rPr lang="en-US" sz="2000" dirty="0" smtClean="0"/>
              <a:t>• 1/KH time for convection zone 0.03%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TSI as a proxy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1600200"/>
            <a:ext cx="58673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TSI (and spectral irradiance) can be measured</a:t>
            </a:r>
          </a:p>
          <a:p>
            <a:r>
              <a:rPr lang="en-US" sz="2000" dirty="0" smtClean="0"/>
              <a:t>quite precisely, relative to other proxies</a:t>
            </a:r>
          </a:p>
          <a:p>
            <a:endParaRPr lang="en-US" sz="2000" dirty="0" smtClean="0"/>
          </a:p>
          <a:p>
            <a:r>
              <a:rPr lang="en-US" sz="2000" dirty="0" smtClean="0"/>
              <a:t>• TSI is related to B in a highly non-linear and model-dependent manner that is only understood empirically.</a:t>
            </a:r>
          </a:p>
          <a:p>
            <a:r>
              <a:rPr lang="en-US" sz="2000" dirty="0" smtClean="0"/>
              <a:t>  - At solar maximum, faculae/network dominates</a:t>
            </a:r>
          </a:p>
          <a:p>
            <a:r>
              <a:rPr lang="en-US" sz="2000" dirty="0" smtClean="0"/>
              <a:t>  - In other stars it’s the opposite – the spots dominate</a:t>
            </a:r>
          </a:p>
          <a:p>
            <a:endParaRPr lang="en-US" sz="2000" dirty="0" smtClean="0"/>
          </a:p>
          <a:p>
            <a:r>
              <a:rPr lang="en-US" sz="2000" dirty="0" smtClean="0"/>
              <a:t>• Irradiance is not luminosity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proxies</a:t>
            </a:r>
            <a:br>
              <a:rPr lang="en-US" dirty="0" smtClean="0"/>
            </a:br>
            <a:r>
              <a:rPr lang="en-US" dirty="0" smtClean="0"/>
              <a:t>proxies of?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377" y="2407384"/>
            <a:ext cx="60336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 The “Sun-as-a-star” mean field</a:t>
            </a:r>
          </a:p>
          <a:p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400" dirty="0" smtClean="0"/>
              <a:t>The </a:t>
            </a:r>
            <a:r>
              <a:rPr lang="en-US" sz="2400" dirty="0" err="1" smtClean="0"/>
              <a:t>photospheric</a:t>
            </a:r>
            <a:r>
              <a:rPr lang="en-US" sz="2400" dirty="0" smtClean="0"/>
              <a:t> magnetic field</a:t>
            </a:r>
          </a:p>
          <a:p>
            <a:endParaRPr lang="en-US" sz="2400" dirty="0" smtClean="0"/>
          </a:p>
          <a:p>
            <a:r>
              <a:rPr lang="en-US" sz="2400" dirty="0" smtClean="0"/>
              <a:t>• The </a:t>
            </a:r>
            <a:r>
              <a:rPr lang="en-US" sz="2400" dirty="0" err="1" smtClean="0"/>
              <a:t>heliospheric</a:t>
            </a:r>
            <a:r>
              <a:rPr lang="en-US" sz="2400" dirty="0" smtClean="0"/>
              <a:t> open flux</a:t>
            </a:r>
          </a:p>
          <a:p>
            <a:endParaRPr lang="en-US" sz="2400" dirty="0" smtClean="0"/>
          </a:p>
          <a:p>
            <a:r>
              <a:rPr lang="en-US" sz="2400" dirty="0" smtClean="0"/>
              <a:t>• The plasma </a:t>
            </a:r>
            <a:r>
              <a:rPr lang="en-US" sz="2400" dirty="0" err="1" smtClean="0"/>
              <a:t>Poynting</a:t>
            </a:r>
            <a:r>
              <a:rPr lang="en-US" sz="2400" dirty="0" smtClean="0"/>
              <a:t> flux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Sun-as-a-star field</a:t>
            </a:r>
            <a:endParaRPr lang="en-US" sz="3600" dirty="0"/>
          </a:p>
        </p:txBody>
      </p:sp>
      <p:pic>
        <p:nvPicPr>
          <p:cNvPr id="5" name="Picture 4" descr="wilco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7900" y="1701800"/>
            <a:ext cx="7188200" cy="431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7315994" y="5866606"/>
            <a:ext cx="6096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6" name="Picture 5" descr="predicts_table_agu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765968"/>
            <a:ext cx="8686800" cy="4750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08076" y="5638800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Pesnell</a:t>
            </a:r>
            <a:r>
              <a:rPr lang="en-US" dirty="0" smtClean="0"/>
              <a:t>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Heliospheric</a:t>
            </a:r>
            <a:r>
              <a:rPr lang="en-US" sz="3600" dirty="0" smtClean="0"/>
              <a:t> open field</a:t>
            </a:r>
            <a:endParaRPr lang="en-US" sz="3600" dirty="0"/>
          </a:p>
        </p:txBody>
      </p:sp>
      <p:pic>
        <p:nvPicPr>
          <p:cNvPr id="6" name="Picture 5" descr="Owens-Crooker_carto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8343" y="1143000"/>
            <a:ext cx="8490857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5275" y="3657600"/>
            <a:ext cx="251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Owens &amp; Lockwood 2012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191000"/>
            <a:ext cx="6318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The open flux must be eliminated by reconnection beneath the </a:t>
            </a:r>
            <a:r>
              <a:rPr lang="en-US" dirty="0" err="1" smtClean="0"/>
              <a:t>Alfvenic</a:t>
            </a:r>
            <a:r>
              <a:rPr lang="en-US" dirty="0" smtClean="0"/>
              <a:t> critical point. The concept of “interchange reconnection” as an explanation for variations suffers from the standard 2D misconception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Heliospheric</a:t>
            </a:r>
            <a:r>
              <a:rPr lang="en-US" dirty="0" smtClean="0"/>
              <a:t> open flux is not a fundamental property of solar interior dynamics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about the dynamo?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6432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It would be very nice to have a proxy-based tool that could complement </a:t>
            </a:r>
            <a:r>
              <a:rPr lang="en-US" sz="2000" dirty="0" err="1" smtClean="0"/>
              <a:t>helioseismology</a:t>
            </a:r>
            <a:r>
              <a:rPr lang="en-US" sz="2000" dirty="0" smtClean="0"/>
              <a:t> in understanding solar interior dynamics</a:t>
            </a:r>
          </a:p>
          <a:p>
            <a:endParaRPr lang="en-US" sz="2000" dirty="0" smtClean="0"/>
          </a:p>
          <a:p>
            <a:r>
              <a:rPr lang="en-US" sz="2000" dirty="0" smtClean="0"/>
              <a:t>•  No predictive theory of the cycle exists, and likewise no adequate theory of surface flux concentration (hence no guidance for the proxies)</a:t>
            </a:r>
          </a:p>
          <a:p>
            <a:endParaRPr lang="en-US" sz="2000" dirty="0" smtClean="0"/>
          </a:p>
          <a:p>
            <a:r>
              <a:rPr lang="en-US" sz="2000" dirty="0" smtClean="0"/>
              <a:t>• Nevertheless, we learn a great deal qualitatively from the statistical properties of stellar magnetic fields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magnetic “</a:t>
            </a:r>
            <a:r>
              <a:rPr lang="en-US" sz="3600" dirty="0" err="1" smtClean="0"/>
              <a:t>k-ω</a:t>
            </a:r>
            <a:r>
              <a:rPr lang="en-US" sz="3600" dirty="0" smtClean="0"/>
              <a:t> diagram”:</a:t>
            </a:r>
            <a:br>
              <a:rPr lang="en-US" sz="3600" dirty="0" smtClean="0"/>
            </a:br>
            <a:r>
              <a:rPr lang="en-US" sz="3600" dirty="0" err="1" smtClean="0"/>
              <a:t>Eigenstates</a:t>
            </a:r>
            <a:r>
              <a:rPr lang="en-US" sz="3600" dirty="0" smtClean="0"/>
              <a:t> of the dynamo?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643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</a:t>
            </a:r>
            <a:r>
              <a:rPr lang="en-US" sz="2000" dirty="0" err="1" smtClean="0"/>
              <a:t>Stenflo’s</a:t>
            </a:r>
            <a:r>
              <a:rPr lang="en-US" sz="2000" dirty="0" smtClean="0"/>
              <a:t> concept of a magnetic  “</a:t>
            </a:r>
            <a:r>
              <a:rPr lang="en-US" sz="2000" dirty="0" err="1" smtClean="0"/>
              <a:t>k-ω</a:t>
            </a:r>
            <a:r>
              <a:rPr lang="en-US" sz="2000" dirty="0" smtClean="0"/>
              <a:t> diagram” should be the route to a tool for the use of magnetic proxies to probe the solar interior</a:t>
            </a:r>
          </a:p>
          <a:p>
            <a:endParaRPr lang="en-US" sz="2000" dirty="0" smtClean="0"/>
          </a:p>
          <a:p>
            <a:r>
              <a:rPr lang="en-US" sz="2000" dirty="0" smtClean="0"/>
              <a:t>• Imaging data is much better for this purpose (it incorporates “</a:t>
            </a:r>
            <a:r>
              <a:rPr lang="en-US" sz="2000" dirty="0" err="1" smtClean="0"/>
              <a:t>k</a:t>
            </a:r>
            <a:r>
              <a:rPr lang="en-US" sz="2000" dirty="0" smtClean="0"/>
              <a:t>”) but doesn’t extend so far in  time (1/ω)</a:t>
            </a:r>
          </a:p>
          <a:p>
            <a:endParaRPr lang="en-US" sz="2000" dirty="0" smtClean="0"/>
          </a:p>
          <a:p>
            <a:r>
              <a:rPr lang="en-US" sz="2000" dirty="0" smtClean="0"/>
              <a:t>• See </a:t>
            </a:r>
            <a:r>
              <a:rPr lang="en-US" sz="2000" dirty="0" err="1" smtClean="0"/>
              <a:t>Stenflo</a:t>
            </a:r>
            <a:r>
              <a:rPr lang="en-US" sz="2000" dirty="0" smtClean="0"/>
              <a:t> &amp; </a:t>
            </a:r>
            <a:r>
              <a:rPr lang="en-US" sz="2000" dirty="0" err="1" smtClean="0"/>
              <a:t>Güdel</a:t>
            </a:r>
            <a:r>
              <a:rPr lang="en-US" sz="2000" dirty="0" smtClean="0"/>
              <a:t> (1988) for a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Magnetic “</a:t>
            </a:r>
            <a:r>
              <a:rPr lang="en-US" sz="3600" dirty="0" err="1" smtClean="0"/>
              <a:t>k-ω</a:t>
            </a:r>
            <a:r>
              <a:rPr lang="en-US" sz="3600" dirty="0" smtClean="0"/>
              <a:t> Diagram”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 descr="stenflo-gudel_8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5750" y="1143000"/>
            <a:ext cx="8572500" cy="4114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51480" y="5300246"/>
            <a:ext cx="213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Stenflo</a:t>
            </a:r>
            <a:r>
              <a:rPr lang="en-US" sz="1600" dirty="0" smtClean="0"/>
              <a:t> &amp; </a:t>
            </a:r>
            <a:r>
              <a:rPr lang="en-US" sz="1600" dirty="0" err="1" smtClean="0"/>
              <a:t>Güdel</a:t>
            </a:r>
            <a:r>
              <a:rPr lang="en-US" sz="1600" dirty="0" smtClean="0"/>
              <a:t> 1988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Flare occurrence as a proxy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0"/>
            <a:ext cx="6045200" cy="5098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nut 5"/>
          <p:cNvSpPr/>
          <p:nvPr/>
        </p:nvSpPr>
        <p:spPr>
          <a:xfrm>
            <a:off x="990600" y="2667000"/>
            <a:ext cx="2971800" cy="28194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248400"/>
            <a:ext cx="7315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http://sprg.ssl.berkeley.edu/~tohban/wiki/index.php/RHESSI_Science_Nuggets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Flare occurrence as a proxy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248400"/>
            <a:ext cx="7315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http://sprg.ssl.berkeley.edu/~tohban/wiki/index.php/RHESSI_Science_Nuggets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066800"/>
            <a:ext cx="7734300" cy="398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5105400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2003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117068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Flare occurrence as a proxy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315200" cy="302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73330" y="4191000"/>
            <a:ext cx="2108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Svalgaard</a:t>
            </a:r>
            <a:r>
              <a:rPr lang="en-US" sz="1600" dirty="0" smtClean="0"/>
              <a:t> et al. 2011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4724400"/>
            <a:ext cx="590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• RHESSI flares occur at “Hale Sector” boundaries</a:t>
            </a:r>
          </a:p>
          <a:p>
            <a:r>
              <a:rPr lang="en-US" sz="2000" dirty="0" smtClean="0"/>
              <a:t>• It’s a striking effect; ask Leif to explain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0329"/>
          </a:xfrm>
        </p:spPr>
        <p:txBody>
          <a:bodyPr>
            <a:spAutoFit/>
          </a:bodyPr>
          <a:lstStyle/>
          <a:p>
            <a:r>
              <a:rPr lang="en-US" sz="3600" dirty="0" smtClean="0"/>
              <a:t>Flare occurrence as a proxy: </a:t>
            </a:r>
            <a:br>
              <a:rPr lang="en-US" sz="3600" dirty="0" smtClean="0"/>
            </a:br>
            <a:r>
              <a:rPr lang="en-US" sz="3600" dirty="0" smtClean="0"/>
              <a:t>RHESSI flare longitudes</a:t>
            </a:r>
            <a:endParaRPr lang="en-US" sz="3600" dirty="0"/>
          </a:p>
        </p:txBody>
      </p:sp>
      <p:pic>
        <p:nvPicPr>
          <p:cNvPr id="8" name="Picture 7" descr="AR11875_ot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1320800"/>
            <a:ext cx="6477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0329"/>
          </a:xfrm>
        </p:spPr>
        <p:txBody>
          <a:bodyPr>
            <a:spAutoFit/>
          </a:bodyPr>
          <a:lstStyle/>
          <a:p>
            <a:r>
              <a:rPr lang="en-US" sz="3600" dirty="0" smtClean="0"/>
              <a:t>Flare occurrence as a proxy: </a:t>
            </a:r>
            <a:br>
              <a:rPr lang="en-US" sz="3600" dirty="0" smtClean="0"/>
            </a:br>
            <a:r>
              <a:rPr lang="en-US" sz="3600" dirty="0" smtClean="0"/>
              <a:t>Flare productivity</a:t>
            </a:r>
            <a:endParaRPr lang="en-US" sz="3600" dirty="0"/>
          </a:p>
        </p:txBody>
      </p:sp>
      <p:pic>
        <p:nvPicPr>
          <p:cNvPr id="5" name="Picture 4" descr="gevall_mx_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68900" y="1473200"/>
            <a:ext cx="3594100" cy="431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4777317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58197" y="5391090"/>
            <a:ext cx="399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• M,X flare count per (M,X) region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867400"/>
            <a:ext cx="196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Hudson et al., 2013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886198" y="3771899"/>
            <a:ext cx="1143001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05917" y="4840290"/>
            <a:ext cx="261408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0329"/>
          </a:xfrm>
        </p:spPr>
        <p:txBody>
          <a:bodyPr>
            <a:spAutoFit/>
          </a:bodyPr>
          <a:lstStyle/>
          <a:p>
            <a:r>
              <a:rPr lang="en-US" sz="3600" dirty="0" smtClean="0"/>
              <a:t>Flare occurrence as a proxy: </a:t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 err="1" smtClean="0"/>
              <a:t>Poynting</a:t>
            </a:r>
            <a:r>
              <a:rPr lang="en-US" sz="3600" dirty="0" smtClean="0"/>
              <a:t> flux as an objective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50184" y="1600200"/>
            <a:ext cx="5869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Active regions, and flares, appear where “magnetic flux emergence” happens</a:t>
            </a:r>
          </a:p>
          <a:p>
            <a:endParaRPr lang="en-US" sz="2400" dirty="0" smtClean="0"/>
          </a:p>
          <a:p>
            <a:r>
              <a:rPr lang="en-US" sz="2400" dirty="0" smtClean="0"/>
              <a:t>• In physics language, this means “where there are concentrations of</a:t>
            </a:r>
            <a:r>
              <a:rPr lang="en-US" sz="2400" dirty="0" smtClean="0"/>
              <a:t> plasma </a:t>
            </a:r>
            <a:r>
              <a:rPr lang="en-US" sz="2400" dirty="0" err="1" smtClean="0"/>
              <a:t>Poynting</a:t>
            </a:r>
            <a:r>
              <a:rPr lang="en-US" sz="2400" dirty="0" smtClean="0"/>
              <a:t> </a:t>
            </a:r>
            <a:r>
              <a:rPr lang="en-US" sz="2400" dirty="0" smtClean="0"/>
              <a:t>flux”</a:t>
            </a:r>
          </a:p>
          <a:p>
            <a:endParaRPr lang="en-US" sz="2400" dirty="0" smtClean="0"/>
          </a:p>
          <a:p>
            <a:r>
              <a:rPr lang="en-US" sz="2400" dirty="0" smtClean="0"/>
              <a:t>• Flares can precisely locate the result of the most intense of these concentrations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5598" y="3600271"/>
            <a:ext cx="552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• How have the recent cycles developed?</a:t>
            </a:r>
          </a:p>
          <a:p>
            <a:r>
              <a:rPr lang="en-US" i="1" dirty="0" smtClean="0"/>
              <a:t>• How good are the proxies?</a:t>
            </a:r>
          </a:p>
          <a:p>
            <a:r>
              <a:rPr lang="en-US" i="1" dirty="0" smtClean="0"/>
              <a:t>• What are the proxies proxies of?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0" y="2990671"/>
            <a:ext cx="76962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03960" y="1572041"/>
            <a:ext cx="5421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Various measures of solar activity (“proxies”) guide us to the behavior of the solar magnetic field. The proxies have limited precision and – and maybe less physical understanding - and conclusions are elusive.</a:t>
            </a:r>
            <a:endParaRPr lang="en-US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762000"/>
            <a:ext cx="769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(Slightly revised)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Thesis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of the proxies are quite precise</a:t>
            </a:r>
          </a:p>
          <a:p>
            <a:r>
              <a:rPr lang="en-US" sz="2400" dirty="0" smtClean="0"/>
              <a:t>All are related in complicated ways to the magnetic flux at the solar surface, and in no case do we have adequate physical understanding</a:t>
            </a:r>
          </a:p>
          <a:p>
            <a:r>
              <a:rPr lang="en-US" sz="2400" dirty="0" smtClean="0"/>
              <a:t>The space-age data can, in principle, characterize the magnetic </a:t>
            </a:r>
            <a:r>
              <a:rPr lang="en-US" sz="2400" dirty="0" err="1" smtClean="0"/>
              <a:t>k-ω</a:t>
            </a:r>
            <a:r>
              <a:rPr lang="en-US" sz="2400" dirty="0" smtClean="0"/>
              <a:t> diagram usefully</a:t>
            </a:r>
          </a:p>
          <a:p>
            <a:r>
              <a:rPr lang="en-US" sz="2400" dirty="0" smtClean="0"/>
              <a:t>The plasma </a:t>
            </a:r>
            <a:r>
              <a:rPr lang="en-US" sz="2400" dirty="0" err="1" smtClean="0"/>
              <a:t>Poynting</a:t>
            </a:r>
            <a:r>
              <a:rPr lang="en-US" sz="2400" dirty="0" smtClean="0"/>
              <a:t> flux may also be a useful target for the interpretation of proxy data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962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have the recent cycles developed?</a:t>
            </a:r>
            <a:endParaRPr lang="en-US" sz="3200" dirty="0"/>
          </a:p>
        </p:txBody>
      </p:sp>
      <p:pic>
        <p:nvPicPr>
          <p:cNvPr id="3" name="Picture 2" descr="clette-lefev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44650" y="1191161"/>
            <a:ext cx="5854700" cy="2806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38800" y="4086761"/>
            <a:ext cx="1986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Clette-Lefevre</a:t>
            </a:r>
            <a:r>
              <a:rPr lang="en-US" sz="1600" dirty="0" smtClean="0"/>
              <a:t> 2012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43156" y="4772561"/>
            <a:ext cx="562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• We see that a systematic change has occurred on solar-cycle time scales: there is a “relative diminution” of  F10.7 (</a:t>
            </a:r>
            <a:r>
              <a:rPr lang="en-US" sz="1600" dirty="0" err="1" smtClean="0"/>
              <a:t>Svalgaard</a:t>
            </a:r>
            <a:r>
              <a:rPr lang="en-US" sz="1600" dirty="0" smtClean="0"/>
              <a:t>, Tapping) of some 20%.</a:t>
            </a:r>
          </a:p>
          <a:p>
            <a:r>
              <a:rPr lang="en-US" sz="1600" dirty="0" smtClean="0"/>
              <a:t>•  The uncertainty bands in the ratio are at 3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(</a:t>
            </a:r>
            <a:r>
              <a:rPr lang="en-US" sz="1600" dirty="0" err="1" smtClean="0"/>
              <a:t>Clette</a:t>
            </a:r>
            <a:r>
              <a:rPr lang="en-US" sz="1600" dirty="0" smtClean="0"/>
              <a:t> &amp; </a:t>
            </a:r>
            <a:r>
              <a:rPr lang="en-US" sz="1600" dirty="0" err="1" smtClean="0"/>
              <a:t>Lefevre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962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different about Cycles 22-24?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79148" y="1295400"/>
            <a:ext cx="4274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F10.7 began in 1947</a:t>
            </a:r>
          </a:p>
          <a:p>
            <a:r>
              <a:rPr lang="en-US" dirty="0" smtClean="0"/>
              <a:t>• The space age began at the IGY, 1957</a:t>
            </a:r>
          </a:p>
          <a:p>
            <a:endParaRPr lang="en-US" dirty="0" smtClean="0"/>
          </a:p>
          <a:p>
            <a:r>
              <a:rPr lang="en-US" dirty="0" smtClean="0"/>
              <a:t>• Before this, our knowledge fades into the increasingly mythological past…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962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different about Cycles 22-24?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79148" y="1295400"/>
            <a:ext cx="4274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F10.7 began in 1947</a:t>
            </a:r>
          </a:p>
          <a:p>
            <a:r>
              <a:rPr lang="en-US" dirty="0" smtClean="0"/>
              <a:t>• The space age began at the IGY, 1957</a:t>
            </a:r>
          </a:p>
          <a:p>
            <a:endParaRPr lang="en-US" dirty="0" smtClean="0"/>
          </a:p>
          <a:p>
            <a:r>
              <a:rPr lang="en-US" dirty="0" smtClean="0"/>
              <a:t>• Before this, our knowledge fades into the increasingly mythological past…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124200"/>
            <a:ext cx="2971800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96200" cy="533400"/>
          </a:xfrm>
        </p:spPr>
        <p:txBody>
          <a:bodyPr>
            <a:noAutofit/>
          </a:bodyPr>
          <a:lstStyle/>
          <a:p>
            <a:r>
              <a:rPr lang="en-US" sz="3200" smtClean="0"/>
              <a:t>What is different about Cycles 22-24?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51216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• The 23/24 minimum was exceptional:</a:t>
            </a:r>
          </a:p>
          <a:p>
            <a:r>
              <a:rPr lang="en-US" sz="2000" dirty="0" smtClean="0"/>
              <a:t>	- Prolongation</a:t>
            </a:r>
          </a:p>
          <a:p>
            <a:r>
              <a:rPr lang="en-US" sz="2000" dirty="0" smtClean="0"/>
              <a:t>	- Penn-Livingston sunspots</a:t>
            </a:r>
          </a:p>
          <a:p>
            <a:r>
              <a:rPr lang="en-US" sz="2000" dirty="0" smtClean="0"/>
              <a:t>	- TSI decrease</a:t>
            </a:r>
          </a:p>
          <a:p>
            <a:r>
              <a:rPr lang="en-US" sz="2000" dirty="0" smtClean="0"/>
              <a:t>	- Cosmic-ray increase</a:t>
            </a:r>
          </a:p>
          <a:p>
            <a:r>
              <a:rPr lang="en-US" sz="2000" dirty="0" smtClean="0"/>
              <a:t>	- F10.7 diminution</a:t>
            </a:r>
          </a:p>
          <a:p>
            <a:r>
              <a:rPr lang="en-US" sz="2000" dirty="0" smtClean="0"/>
              <a:t>	- etc.</a:t>
            </a:r>
          </a:p>
          <a:p>
            <a:r>
              <a:rPr lang="en-US" sz="2000" dirty="0" smtClean="0"/>
              <a:t>• But otherwise things seemed quite normal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understand </a:t>
            </a:r>
            <a:br>
              <a:rPr lang="en-US" dirty="0" smtClean="0"/>
            </a:br>
            <a:r>
              <a:rPr lang="en-US" dirty="0" smtClean="0"/>
              <a:t>the proxies?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6377" y="2133600"/>
            <a:ext cx="60336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F10.7, SSN, Spot area, Ca K, K-index, GCR flux, </a:t>
            </a:r>
            <a:r>
              <a:rPr lang="en-US" sz="2000" dirty="0" err="1" smtClean="0"/>
              <a:t>Ap</a:t>
            </a:r>
            <a:r>
              <a:rPr lang="en-US" sz="2000" dirty="0" smtClean="0"/>
              <a:t>, flare index, TSI, Spectral Irradiance, open flux, …</a:t>
            </a:r>
          </a:p>
          <a:p>
            <a:endParaRPr lang="en-US" sz="2000" dirty="0" smtClean="0"/>
          </a:p>
          <a:p>
            <a:r>
              <a:rPr lang="en-US" sz="2000" dirty="0" smtClean="0"/>
              <a:t>• Each has a different and highly model-dependent relationship with the magnetic observables in the photosphere</a:t>
            </a:r>
          </a:p>
          <a:p>
            <a:endParaRPr lang="en-US" sz="2000" dirty="0" smtClean="0"/>
          </a:p>
          <a:p>
            <a:r>
              <a:rPr lang="en-US" sz="2000" dirty="0" smtClean="0"/>
              <a:t>• None has any physically understood relationship with the field in the solar interior (the dynamo and/or relic field)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6962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do F10.7 and space research matter, as regards proxy measures?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1"/>
            <a:ext cx="5427133" cy="256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4" name="Straight Connector 3"/>
          <p:cNvCxnSpPr>
            <a:stCxn id="7" idx="3"/>
          </p:cNvCxnSpPr>
          <p:nvPr/>
        </p:nvCxnSpPr>
        <p:spPr>
          <a:xfrm flipV="1">
            <a:off x="3483503" y="3657600"/>
            <a:ext cx="1026936" cy="1011714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24088" y="4484648"/>
            <a:ext cx="225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f</a:t>
            </a:r>
            <a:r>
              <a:rPr lang="en-US" b="1" baseline="-25000" dirty="0" err="1" smtClean="0">
                <a:latin typeface="Lucida Grande"/>
                <a:ea typeface="Lucida Grande"/>
                <a:cs typeface="Lucida Grande"/>
              </a:rPr>
              <a:t>L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 = 2.8 B</a:t>
            </a:r>
            <a:r>
              <a:rPr lang="en-US" b="1" baseline="-25000" dirty="0" smtClean="0">
                <a:latin typeface="Lucida Grande"/>
                <a:ea typeface="Lucida Grande"/>
                <a:cs typeface="Lucida Grande"/>
              </a:rPr>
              <a:t>1000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 GHz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25" y="4372283"/>
            <a:ext cx="768350" cy="111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5588903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Covington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267200"/>
            <a:ext cx="5037493" cy="251447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3525132" y="4773057"/>
            <a:ext cx="4704468" cy="1856343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25167</TotalTime>
  <Words>1245</Words>
  <Application>Microsoft Macintosh PowerPoint</Application>
  <PresentationFormat>On-screen Show (4:3)</PresentationFormat>
  <Paragraphs>155</Paragraphs>
  <Slides>30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 Synthesis of  Solar Cycles 22-24</vt:lpstr>
      <vt:lpstr>Predictions</vt:lpstr>
      <vt:lpstr>Outline</vt:lpstr>
      <vt:lpstr>How have the recent cycles developed?</vt:lpstr>
      <vt:lpstr>What is different about Cycles 22-24?</vt:lpstr>
      <vt:lpstr>What is different about Cycles 22-24?</vt:lpstr>
      <vt:lpstr>What is different about Cycles 22-24?</vt:lpstr>
      <vt:lpstr>How do we understand  the proxies?</vt:lpstr>
      <vt:lpstr>Why do F10.7 and space research matter, as regards proxy measures?</vt:lpstr>
      <vt:lpstr>Calibrating F10.7</vt:lpstr>
      <vt:lpstr>The F10.7 results</vt:lpstr>
      <vt:lpstr>F10.7 as a physical quantity</vt:lpstr>
      <vt:lpstr>Multiple frequencies (Japan)</vt:lpstr>
      <vt:lpstr>Total Solar Irradiance</vt:lpstr>
      <vt:lpstr>The SORCE/TIM Record</vt:lpstr>
      <vt:lpstr>Total Solar Irradiance</vt:lpstr>
      <vt:lpstr>TSI as a proxy</vt:lpstr>
      <vt:lpstr>What are the proxies proxies of?</vt:lpstr>
      <vt:lpstr>Sun-as-a-star field</vt:lpstr>
      <vt:lpstr>Heliospheric open field</vt:lpstr>
      <vt:lpstr>What about the dynamo?</vt:lpstr>
      <vt:lpstr>A magnetic “k-ω diagram”: Eigenstates of the dynamo?</vt:lpstr>
      <vt:lpstr>A Magnetic “k-ω Diagram” </vt:lpstr>
      <vt:lpstr>Flare occurrence as a proxy</vt:lpstr>
      <vt:lpstr>Flare occurrence as a proxy</vt:lpstr>
      <vt:lpstr>Flare occurrence as a proxy</vt:lpstr>
      <vt:lpstr>Flare occurrence as a proxy:  RHESSI flare longitudes</vt:lpstr>
      <vt:lpstr>Flare occurrence as a proxy:  Flare productivity</vt:lpstr>
      <vt:lpstr>Flare occurrence as a proxy:  The Poynting flux as an objective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Lyndsay Fletcher</dc:creator>
  <cp:lastModifiedBy>Hugh Hudson</cp:lastModifiedBy>
  <cp:revision>527</cp:revision>
  <cp:lastPrinted>2013-11-11T19:55:53Z</cp:lastPrinted>
  <dcterms:created xsi:type="dcterms:W3CDTF">2013-11-12T07:36:43Z</dcterms:created>
  <dcterms:modified xsi:type="dcterms:W3CDTF">2013-11-12T07:45:20Z</dcterms:modified>
</cp:coreProperties>
</file>