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/>
    <p:restoredTop sz="94444"/>
  </p:normalViewPr>
  <p:slideViewPr>
    <p:cSldViewPr snapToObjects="1">
      <p:cViewPr varScale="1">
        <p:scale>
          <a:sx n="127" d="100"/>
          <a:sy n="127" d="100"/>
        </p:scale>
        <p:origin x="880" y="19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98DB-0255-564D-890C-64D4DD6635FE}" type="datetimeFigureOut">
              <a:rPr lang="en-US" smtClean="0"/>
              <a:pPr/>
              <a:t>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3697-65D0-E04C-AFCF-F3A2D463C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C0649-AA63-13EF-5327-9CC2C789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6F3C0-563E-D415-BAC7-8A3E2D401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9498C-AA49-75B7-EDEF-63081C35C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C0C4B-B6AB-1119-560F-335175A8F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808E-A251-3B4D-A4D8-43F15F139F99}" type="datetime1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1E2F-7F8B-0543-9D7D-F67A1940A04D}" type="datetime1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36E2-FC1E-6D4E-AF9E-17836D117EE8}" type="datetime1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F520-CD53-BC48-A98D-AB8C5ABD1B5C}" type="datetime1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14A8-2C1E-8647-B618-6C71E70F5AD6}" type="datetime1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494-F4BF-194D-848F-80C088D7E684}" type="datetime1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31F-18C4-004C-8088-7539ACFD8969}" type="datetime1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7E7-C9C8-E64B-B8EF-C9FB6835BF9F}" type="datetime1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5A3C-33E6-E843-A9B6-3DCDA205F934}" type="datetime1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A36-586D-A34E-9990-6D9A21F78703}" type="datetime1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19C4-8F56-294D-963A-57EEC0BE443F}" type="datetime1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A958-5293-244A-8CD2-C247B39A0F36}" type="datetime1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746" y="1096687"/>
            <a:ext cx="6804507" cy="1722713"/>
          </a:xfrm>
        </p:spPr>
        <p:txBody>
          <a:bodyPr>
            <a:normAutofit fontScale="90000"/>
          </a:bodyPr>
          <a:lstStyle/>
          <a:p>
            <a:r>
              <a:rPr lang="en-US" dirty="0"/>
              <a:t>Geomagnetic effects of flare radiations: SFEs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89ABC-A8F6-AD4F-A806-E2178C8F5D07}"/>
              </a:ext>
            </a:extLst>
          </p:cNvPr>
          <p:cNvSpPr txBox="1"/>
          <p:nvPr/>
        </p:nvSpPr>
        <p:spPr>
          <a:xfrm>
            <a:off x="2911994" y="3059668"/>
            <a:ext cx="3205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Hugh S. Hudson</a:t>
            </a:r>
          </a:p>
          <a:p>
            <a:pPr algn="ctr"/>
            <a:r>
              <a:rPr lang="en-US" dirty="0"/>
              <a:t>U of Glasgow, UC Berkeley, WKU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BB350-F534-B6A4-6F59-D26DCD69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47DE-4B5A-1E76-6AFC-BCC302CF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1125-29D6-3765-E1A4-93EB746F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0898-ADBF-B04A-A786-84084358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application of SFEs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AA70-586E-9F83-6A61-13299A08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>
            <a:normAutofit/>
          </a:bodyPr>
          <a:lstStyle/>
          <a:p>
            <a:r>
              <a:rPr lang="en-US" sz="2800" dirty="0"/>
              <a:t>The Carrington event had a well-observed SFE, with two sites (Kew and Greenwich)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55C2C-608A-6121-09C5-56231794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70AEA-311F-838B-1E7C-7158F5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9B6C6-4FCF-D116-F142-79FF50D3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2743201"/>
            <a:ext cx="4724400" cy="3326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A1262-7DBE-42CA-3852-A19A4AA05120}"/>
              </a:ext>
            </a:extLst>
          </p:cNvPr>
          <p:cNvSpPr txBox="1"/>
          <p:nvPr/>
        </p:nvSpPr>
        <p:spPr>
          <a:xfrm>
            <a:off x="5541782" y="2925763"/>
            <a:ext cx="2761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SOL1859-09-01 (X???)</a:t>
            </a:r>
          </a:p>
          <a:p>
            <a:endParaRPr lang="en-US" dirty="0"/>
          </a:p>
          <a:p>
            <a:r>
              <a:rPr lang="en-US" dirty="0"/>
              <a:t>• Recent </a:t>
            </a:r>
            <a:r>
              <a:rPr lang="en-US" dirty="0" err="1"/>
              <a:t>digitizations</a:t>
            </a:r>
            <a:r>
              <a:rPr lang="en-US" dirty="0"/>
              <a:t> by</a:t>
            </a:r>
          </a:p>
          <a:p>
            <a:r>
              <a:rPr lang="en-US" dirty="0" err="1"/>
              <a:t>Beggan</a:t>
            </a:r>
            <a:r>
              <a:rPr lang="en-US" dirty="0"/>
              <a:t> et al. (2024)</a:t>
            </a:r>
          </a:p>
          <a:p>
            <a:endParaRPr lang="en-US" dirty="0"/>
          </a:p>
          <a:p>
            <a:r>
              <a:rPr lang="en-US" dirty="0"/>
              <a:t>• A 10% measure, but what</a:t>
            </a:r>
          </a:p>
          <a:p>
            <a:r>
              <a:rPr lang="en-US" dirty="0"/>
              <a:t>about systematic errors?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3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75A13-5D5D-8B10-609B-0F2BCEA8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E6BA-D88B-783A-178C-80434FC3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Intermagnet</a:t>
            </a:r>
            <a:r>
              <a:rPr lang="en-US" dirty="0"/>
              <a:t> near Kew/Greenwich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D754F-88F0-2BAA-A065-36E49436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3894A-40B8-F31E-8AC3-16C147C1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80A03-0DBC-D3D1-AF9F-789C6C20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" y="1579692"/>
            <a:ext cx="3981450" cy="3698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7AC176-DBBC-BAB2-A1A3-08F492B48D69}"/>
              </a:ext>
            </a:extLst>
          </p:cNvPr>
          <p:cNvSpPr txBox="1"/>
          <p:nvPr/>
        </p:nvSpPr>
        <p:spPr>
          <a:xfrm>
            <a:off x="4724400" y="1579692"/>
            <a:ext cx="41562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The Hartland site (HAD, in the UK) is the </a:t>
            </a:r>
          </a:p>
          <a:p>
            <a:r>
              <a:rPr lang="en-US" dirty="0"/>
              <a:t>closest geographical counterpart</a:t>
            </a:r>
          </a:p>
          <a:p>
            <a:r>
              <a:rPr lang="en-US" dirty="0"/>
              <a:t>• Note that the sampling is not optimal</a:t>
            </a:r>
          </a:p>
          <a:p>
            <a:r>
              <a:rPr lang="en-US" dirty="0"/>
              <a:t>in the Nyquist sense</a:t>
            </a:r>
          </a:p>
          <a:p>
            <a:r>
              <a:rPr lang="en-US" dirty="0"/>
              <a:t>• HAD has observed about 40 X-class</a:t>
            </a:r>
          </a:p>
          <a:p>
            <a:r>
              <a:rPr lang="en-US" dirty="0"/>
              <a:t>flares near local noon</a:t>
            </a:r>
          </a:p>
        </p:txBody>
      </p:sp>
      <p:pic>
        <p:nvPicPr>
          <p:cNvPr id="13" name="Picture 12" descr="A graph of a number of points&#10;&#10;Description automatically generated">
            <a:extLst>
              <a:ext uri="{FF2B5EF4-FFF2-40B4-BE49-F238E27FC236}">
                <a16:creationId xmlns:a16="http://schemas.microsoft.com/office/drawing/2014/main" id="{B5DEF443-9C26-D558-D328-8043A776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2" y="3428999"/>
            <a:ext cx="3812478" cy="27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0BB9-A114-E623-CE22-14A2644B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ACB-5A9B-95F2-E94F-93AA3A599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geomagnetic field is really well measured, and a treasury for </a:t>
            </a:r>
            <a:r>
              <a:rPr lang="en-US" dirty="0" err="1"/>
              <a:t>undgraduate</a:t>
            </a:r>
            <a:r>
              <a:rPr lang="en-US" dirty="0"/>
              <a:t> lab work</a:t>
            </a:r>
          </a:p>
          <a:p>
            <a:r>
              <a:rPr lang="en-US" dirty="0"/>
              <a:t>There is probably a lot to learn from SFEs</a:t>
            </a:r>
          </a:p>
          <a:p>
            <a:r>
              <a:rPr lang="en-US" dirty="0"/>
              <a:t>Improved data have let us “calibrate” the effective GOES class of the Carrington event (hint: it was a </a:t>
            </a:r>
            <a:r>
              <a:rPr lang="en-US" dirty="0" err="1"/>
              <a:t>superflare</a:t>
            </a:r>
            <a:r>
              <a:rPr lang="en-US" dirty="0"/>
              <a:t>, but not a </a:t>
            </a:r>
            <a:r>
              <a:rPr lang="en-US" dirty="0" err="1"/>
              <a:t>superduperflare</a:t>
            </a:r>
            <a:r>
              <a:rPr lang="en-US" dirty="0"/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C2F6-FB54-FACB-D1B7-149BD845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B7D8C-BC00-F77E-9811-69F919CE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4CC01-5067-6718-B355-D7731D25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EC7C-EC1F-853C-43C4-FD734206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Prospectus: ISSI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D449-E8AE-7741-8150-6BAFD19A6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Systematic study of GOES </a:t>
            </a:r>
            <a:r>
              <a:rPr lang="en-US" dirty="0" err="1"/>
              <a:t>Ly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 vs SXR contributions to SFEs: SFE physics</a:t>
            </a:r>
          </a:p>
          <a:p>
            <a:r>
              <a:rPr lang="en-US" dirty="0"/>
              <a:t>Do SFEs have tropospheric or Birkeland currents?</a:t>
            </a:r>
          </a:p>
          <a:p>
            <a:r>
              <a:rPr lang="en-US" dirty="0"/>
              <a:t>General study of SFEs in </a:t>
            </a:r>
            <a:r>
              <a:rPr lang="en-US" dirty="0" err="1"/>
              <a:t>Intermagnet</a:t>
            </a:r>
            <a:r>
              <a:rPr lang="en-US" dirty="0"/>
              <a:t> data</a:t>
            </a:r>
          </a:p>
          <a:p>
            <a:pPr marL="0" indent="0">
              <a:buNone/>
            </a:pPr>
            <a:r>
              <a:rPr lang="en-US" dirty="0"/>
              <a:t>	- The existing literature is very weak</a:t>
            </a:r>
          </a:p>
          <a:p>
            <a:pPr marL="0" indent="0">
              <a:buNone/>
            </a:pPr>
            <a:r>
              <a:rPr lang="en-US" dirty="0"/>
              <a:t>	- There are some very clean events 	</a:t>
            </a:r>
          </a:p>
          <a:p>
            <a:pPr marL="0" indent="0">
              <a:buNone/>
            </a:pPr>
            <a:r>
              <a:rPr lang="en-US" dirty="0"/>
              <a:t>	- Toy models with the </a:t>
            </a:r>
            <a:r>
              <a:rPr lang="en-US" dirty="0" err="1"/>
              <a:t>Biot</a:t>
            </a:r>
            <a:r>
              <a:rPr lang="en-US" dirty="0"/>
              <a:t>-Savart law</a:t>
            </a:r>
          </a:p>
          <a:p>
            <a:pPr marL="0" indent="0">
              <a:buNone/>
            </a:pPr>
            <a:r>
              <a:rPr lang="en-US" dirty="0"/>
              <a:t>	- Summed-epoch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A2046-71AB-9F90-62D8-003D3E25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D52B0-E704-EF30-3E9D-E3FD62C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6FD2-5C51-2419-F472-76013BA2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AD51-420A-A954-657A-062BFEF9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I’ve  been working with the geomagnetic data obtained at the Glasgow teaching observatory</a:t>
            </a:r>
          </a:p>
          <a:p>
            <a:r>
              <a:rPr lang="en-US" dirty="0"/>
              <a:t>SFEs (crochets) have caught my interest!</a:t>
            </a:r>
          </a:p>
          <a:p>
            <a:r>
              <a:rPr lang="en-US" dirty="0"/>
              <a:t>An unusual SFE: </a:t>
            </a:r>
            <a:r>
              <a:rPr lang="en-US" sz="2400" dirty="0">
                <a:solidFill>
                  <a:srgbClr val="000000"/>
                </a:solidFill>
                <a:effectLst/>
                <a:latin typeface="Times"/>
              </a:rPr>
              <a:t>MNRAS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"/>
              </a:rPr>
              <a:t>532, </a:t>
            </a:r>
            <a:r>
              <a:rPr lang="en-US" sz="2400" dirty="0">
                <a:solidFill>
                  <a:srgbClr val="000000"/>
                </a:solidFill>
                <a:effectLst/>
                <a:latin typeface="Times"/>
              </a:rPr>
              <a:t>3120–3125 (2024)</a:t>
            </a:r>
            <a:endParaRPr lang="en-US" sz="2400" dirty="0"/>
          </a:p>
          <a:p>
            <a:r>
              <a:rPr lang="en-US" dirty="0" err="1"/>
              <a:t>Calibrting</a:t>
            </a:r>
            <a:r>
              <a:rPr lang="en-US" dirty="0"/>
              <a:t> the Carrington event</a:t>
            </a:r>
          </a:p>
          <a:p>
            <a:r>
              <a:rPr lang="en-US" dirty="0">
                <a:solidFill>
                  <a:srgbClr val="FF0000"/>
                </a:solidFill>
              </a:rPr>
              <a:t>Goal at ISSI: learn more about atmospheric currents driven externally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6E94A-60CF-C36D-2520-B8E00FFF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D5E24-0BB3-1674-25B5-2E38B15B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AC40-A678-55FB-1B64-C1EE0E87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7B58-D078-5A68-5179-324D3130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SFE?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9A3E8-4459-AD3C-288D-051A42F8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1322"/>
            <a:ext cx="7315200" cy="114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“Solar Flare Effect”, a.k.a. “ crochet”</a:t>
            </a:r>
          </a:p>
          <a:p>
            <a:r>
              <a:rPr lang="en-US" dirty="0"/>
              <a:t>First example in the Carrington event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680C-D6F3-901F-94FA-02E49165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6807F-72AE-4F18-E1DB-AB429EE0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D8167-6D1F-92EB-BFAD-D6B6CECA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8" y="2894169"/>
            <a:ext cx="8135172" cy="2262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63BDC2-D906-7F52-623E-EAA00F05D243}"/>
              </a:ext>
            </a:extLst>
          </p:cNvPr>
          <p:cNvSpPr txBox="1"/>
          <p:nvPr/>
        </p:nvSpPr>
        <p:spPr>
          <a:xfrm>
            <a:off x="914400" y="5307324"/>
            <a:ext cx="69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days in September 1859 via the earliest recording magnetometer</a:t>
            </a:r>
          </a:p>
        </p:txBody>
      </p:sp>
    </p:spTree>
    <p:extLst>
      <p:ext uri="{BB962C8B-B14F-4D97-AF65-F5344CB8AC3E}">
        <p14:creationId xmlns:p14="http://schemas.microsoft.com/office/powerpoint/2010/main" val="230950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E750-557E-A692-0B15-554AA3B3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53AC-04E2-404F-D7AA-CEED5B6A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D32B9-E94B-19A8-28F4-E79B5526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Solar hard radiation increases the ionization in Earth’s atmosphere</a:t>
            </a:r>
          </a:p>
          <a:p>
            <a:r>
              <a:rPr lang="en-US" dirty="0"/>
              <a:t>Dynamo action via high-altitude winds drive transient currents</a:t>
            </a:r>
          </a:p>
          <a:p>
            <a:r>
              <a:rPr lang="en-US" dirty="0"/>
              <a:t>Ground-based magnetometers observe deflections</a:t>
            </a:r>
          </a:p>
          <a:p>
            <a:r>
              <a:rPr lang="en-US" dirty="0"/>
              <a:t>The Earth’s atmosphere and the resulting current systems are complicated!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A7FE6-1890-8256-0B2D-6B4A66C1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1A187-345A-B0E6-4021-AC30F5D0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E6B22-B52C-611A-A38C-6F629CA2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21C7-2A46-16D2-70FC-70247669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SOL2024-03-10 and an SFE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30EAC-FEAA-D1A5-FD56-FB1710AB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52B0B-4233-3BF0-59D9-3355E02D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95572-2D34-3CC5-1E4D-80394AD3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" y="1526222"/>
            <a:ext cx="3779679" cy="3258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055E9-82D0-9BE2-4A39-44F3FB4B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3429000" cy="3581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56DB9E-590A-098B-B3E6-C1D7B454E008}"/>
              </a:ext>
            </a:extLst>
          </p:cNvPr>
          <p:cNvSpPr txBox="1"/>
          <p:nvPr/>
        </p:nvSpPr>
        <p:spPr>
          <a:xfrm>
            <a:off x="1066800" y="5257800"/>
            <a:ext cx="6675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• A strong SFE from an M7 flare: about 7 </a:t>
            </a:r>
            <a:r>
              <a:rPr lang="en-US" sz="2800" dirty="0" err="1"/>
              <a:t>nT</a:t>
            </a:r>
            <a:endParaRPr lang="en-US" sz="2800" dirty="0"/>
          </a:p>
          <a:p>
            <a:r>
              <a:rPr lang="en-US" sz="2800" dirty="0"/>
              <a:t>• An unusual early-impulsive spike </a:t>
            </a:r>
          </a:p>
        </p:txBody>
      </p:sp>
    </p:spTree>
    <p:extLst>
      <p:ext uri="{BB962C8B-B14F-4D97-AF65-F5344CB8AC3E}">
        <p14:creationId xmlns:p14="http://schemas.microsoft.com/office/powerpoint/2010/main" val="41464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4169-003A-F8BC-0C0B-1B39ABAC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0641-9D16-E3A5-30B9-81260379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Neupert-effect complications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64578-7F73-48A4-799B-D595F310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88C60-FA6B-3D07-C4C1-CA07E734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ADEBC-71D1-55D3-B3C4-C75726059581}"/>
              </a:ext>
            </a:extLst>
          </p:cNvPr>
          <p:cNvSpPr txBox="1"/>
          <p:nvPr/>
        </p:nvSpPr>
        <p:spPr>
          <a:xfrm>
            <a:off x="2667000" y="4817874"/>
            <a:ext cx="36891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• “Early-impulsive” flare</a:t>
            </a:r>
          </a:p>
          <a:p>
            <a:r>
              <a:rPr lang="en-US" sz="2800" dirty="0"/>
              <a:t>• Short time scales</a:t>
            </a:r>
          </a:p>
          <a:p>
            <a:r>
              <a:rPr lang="en-US" sz="2800" dirty="0"/>
              <a:t>• The troposphere?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A6E58-4422-B950-21ED-CA47B254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97" y="1358172"/>
            <a:ext cx="7608155" cy="3382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22EF5-79A4-A464-605A-C039BA0B40A3}"/>
              </a:ext>
            </a:extLst>
          </p:cNvPr>
          <p:cNvSpPr txBox="1"/>
          <p:nvPr/>
        </p:nvSpPr>
        <p:spPr>
          <a:xfrm>
            <a:off x="1851776" y="1855914"/>
            <a:ext cx="81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keV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EF48F-3CEC-4972-656F-96F3F80685B4}"/>
              </a:ext>
            </a:extLst>
          </p:cNvPr>
          <p:cNvSpPr txBox="1"/>
          <p:nvPr/>
        </p:nvSpPr>
        <p:spPr>
          <a:xfrm>
            <a:off x="2183186" y="23165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1-8 </a:t>
            </a:r>
            <a:r>
              <a:rPr lang="en-US" dirty="0" err="1"/>
              <a:t>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2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A3338-A3B8-601A-D518-4A74BF92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121F-1AF9-59FD-4617-69FF1F98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FFB2-81C6-0EAF-7DFF-4B45F814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SFE current system is reputed look like Sq,  but it has a very different spatial and temporal pattern.</a:t>
            </a:r>
          </a:p>
          <a:p>
            <a:r>
              <a:rPr lang="en-US" dirty="0"/>
              <a:t>Geomagnetic sampling of SFE currents is complete (the </a:t>
            </a:r>
            <a:r>
              <a:rPr lang="en-US" dirty="0" err="1"/>
              <a:t>Intermagnet</a:t>
            </a:r>
            <a:r>
              <a:rPr lang="en-US" dirty="0"/>
              <a:t> array) but inherently low-resolution (~100 km).</a:t>
            </a:r>
          </a:p>
          <a:p>
            <a:r>
              <a:rPr lang="en-US" dirty="0"/>
              <a:t>There may be chemistry.</a:t>
            </a:r>
          </a:p>
          <a:p>
            <a:r>
              <a:rPr lang="en-US" dirty="0"/>
              <a:t>My naïve question: Do SFEs involve FACs?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3B016-C661-52F4-3B15-0CF37280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D5853-E4DE-E827-5612-C86E97DF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89C02-C147-9A40-7216-D035A1E8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785C-9543-FBCB-75C5-4CF06B0C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Field-aligned currents, FACs</a:t>
            </a:r>
            <a:br>
              <a:rPr lang="en-US" dirty="0"/>
            </a:br>
            <a:r>
              <a:rPr lang="en-US" dirty="0"/>
              <a:t>(Birkeland currents)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B6EA2-FDA4-CFBB-D0A5-E7BF6525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CB64D-A777-3AC0-6C19-BCC9C8C7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78F6E-9C90-4A40-7259-41D9A115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68" y="1877679"/>
            <a:ext cx="3225800" cy="306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diagram of the earth and earth&#10;&#10;Description automatically generated">
            <a:extLst>
              <a:ext uri="{FF2B5EF4-FFF2-40B4-BE49-F238E27FC236}">
                <a16:creationId xmlns:a16="http://schemas.microsoft.com/office/drawing/2014/main" id="{646C9C7B-952A-8844-85FA-91C06E9D0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77679"/>
            <a:ext cx="4520095" cy="3049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60A34-D43A-D520-762F-87CA9C4F9443}"/>
              </a:ext>
            </a:extLst>
          </p:cNvPr>
          <p:cNvSpPr txBox="1"/>
          <p:nvPr/>
        </p:nvSpPr>
        <p:spPr>
          <a:xfrm>
            <a:off x="1809168" y="5033311"/>
            <a:ext cx="235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Birkeland 19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6E12D-3317-E5CC-D60F-A011625C3219}"/>
              </a:ext>
            </a:extLst>
          </p:cNvPr>
          <p:cNvSpPr txBox="1"/>
          <p:nvPr/>
        </p:nvSpPr>
        <p:spPr>
          <a:xfrm>
            <a:off x="5711557" y="5040868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McPherron</a:t>
            </a:r>
            <a:r>
              <a:rPr lang="en-US" dirty="0"/>
              <a:t>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89883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9F29-0A59-74A7-A65B-CB862516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69A7-99BA-D2BA-5C36-8C87BCD9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Hodograms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38248-B576-7C19-F774-E6BE2A6E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ISSI, 20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E82C6-48D4-C7C5-89F4-7B7BD8A9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FA2AF8DE-C6F7-8F61-B6C6-F72066480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295400"/>
            <a:ext cx="6527800" cy="3327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DE113F-061F-D836-DF1B-7E030C6E5298}"/>
              </a:ext>
            </a:extLst>
          </p:cNvPr>
          <p:cNvSpPr txBox="1"/>
          <p:nvPr/>
        </p:nvSpPr>
        <p:spPr>
          <a:xfrm>
            <a:off x="2228698" y="4724400"/>
            <a:ext cx="45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Biot</a:t>
            </a:r>
            <a:r>
              <a:rPr lang="en-US" dirty="0"/>
              <a:t>-Savart says that a compass deflection</a:t>
            </a:r>
          </a:p>
          <a:p>
            <a:r>
              <a:rPr lang="en-US" dirty="0"/>
              <a:t>(azimuth here, or geomagnetic “declination” )</a:t>
            </a:r>
          </a:p>
          <a:p>
            <a:r>
              <a:rPr lang="en-US" dirty="0"/>
              <a:t>hints at a vertical current (Birkeland)</a:t>
            </a:r>
          </a:p>
          <a:p>
            <a:r>
              <a:rPr lang="en-US" dirty="0"/>
              <a:t>• But this may be ambiguous</a:t>
            </a:r>
          </a:p>
        </p:txBody>
      </p:sp>
    </p:spTree>
    <p:extLst>
      <p:ext uri="{BB962C8B-B14F-4D97-AF65-F5344CB8AC3E}">
        <p14:creationId xmlns:p14="http://schemas.microsoft.com/office/powerpoint/2010/main" val="31702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31777</TotalTime>
  <Words>572</Words>
  <Application>Microsoft Macintosh PowerPoint</Application>
  <PresentationFormat>On-screen Show (4:3)</PresentationFormat>
  <Paragraphs>97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</vt:lpstr>
      <vt:lpstr>Arial</vt:lpstr>
      <vt:lpstr>Calibri</vt:lpstr>
      <vt:lpstr>Symbol</vt:lpstr>
      <vt:lpstr>Office Theme</vt:lpstr>
      <vt:lpstr>Geomagnetic effects of flare radiations: SFEs </vt:lpstr>
      <vt:lpstr>Synopsis</vt:lpstr>
      <vt:lpstr>What is an SFE?</vt:lpstr>
      <vt:lpstr>The basic idea</vt:lpstr>
      <vt:lpstr>SOL2024-03-10 and an SFE</vt:lpstr>
      <vt:lpstr>Neupert-effect complications</vt:lpstr>
      <vt:lpstr>SFE physics</vt:lpstr>
      <vt:lpstr>Field-aligned currents, FACs (Birkeland currents)</vt:lpstr>
      <vt:lpstr>Hodograms</vt:lpstr>
      <vt:lpstr>Useful application of SFEs</vt:lpstr>
      <vt:lpstr>Intermagnet near Kew/Greenwich</vt:lpstr>
      <vt:lpstr>Conclusions</vt:lpstr>
      <vt:lpstr>Prospectus: ISSI activities?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“Lasso” Model for LDGRFs</dc:title>
  <dc:creator>Hugh Hudson</dc:creator>
  <cp:lastModifiedBy>Hudson, Hugh</cp:lastModifiedBy>
  <cp:revision>171</cp:revision>
  <cp:lastPrinted>2025-01-08T10:59:35Z</cp:lastPrinted>
  <dcterms:created xsi:type="dcterms:W3CDTF">2017-12-12T12:22:11Z</dcterms:created>
  <dcterms:modified xsi:type="dcterms:W3CDTF">2025-01-15T22:39:50Z</dcterms:modified>
</cp:coreProperties>
</file>