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302" r:id="rId2"/>
    <p:sldId id="312" r:id="rId3"/>
    <p:sldId id="313" r:id="rId4"/>
    <p:sldId id="304" r:id="rId5"/>
    <p:sldId id="314" r:id="rId6"/>
    <p:sldId id="303" r:id="rId7"/>
    <p:sldId id="306" r:id="rId8"/>
    <p:sldId id="305" r:id="rId9"/>
    <p:sldId id="307" r:id="rId10"/>
    <p:sldId id="309" r:id="rId11"/>
    <p:sldId id="310" r:id="rId12"/>
    <p:sldId id="311" r:id="rId13"/>
    <p:sldId id="256" r:id="rId14"/>
    <p:sldId id="297" r:id="rId15"/>
    <p:sldId id="279" r:id="rId16"/>
    <p:sldId id="315" r:id="rId17"/>
    <p:sldId id="282" r:id="rId18"/>
    <p:sldId id="284" r:id="rId19"/>
    <p:sldId id="285" r:id="rId20"/>
    <p:sldId id="281" r:id="rId21"/>
    <p:sldId id="301" r:id="rId22"/>
    <p:sldId id="288" r:id="rId23"/>
    <p:sldId id="289" r:id="rId24"/>
    <p:sldId id="30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horzBarState="maximized"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480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esProps" Target="pres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viewProps" Target="viewProps.xml"/><Relationship Id="rId26" Type="http://schemas.openxmlformats.org/officeDocument/2006/relationships/printerSettings" Target="printerSettings/printerSettings1.bin"/><Relationship Id="rId30" Type="http://schemas.openxmlformats.org/officeDocument/2006/relationships/tableStyles" Target="tableStyles.xml"/><Relationship Id="rId11" Type="http://schemas.openxmlformats.org/officeDocument/2006/relationships/slide" Target="slides/slide10.xml"/><Relationship Id="rId29" Type="http://schemas.openxmlformats.org/officeDocument/2006/relationships/theme" Target="theme/theme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54F2-6EA5-C949-90ED-9071E1D05D5E}" type="datetimeFigureOut">
              <a:rPr lang="en-US" smtClean="0"/>
              <a:pPr/>
              <a:t>8/16/12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54F2-6EA5-C949-90ED-9071E1D05D5E}" type="datetimeFigureOut">
              <a:rPr lang="en-US" smtClean="0"/>
              <a:pPr/>
              <a:t>8/16/12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54F2-6EA5-C949-90ED-9071E1D05D5E}" type="datetimeFigureOut">
              <a:rPr lang="en-US" smtClean="0"/>
              <a:pPr/>
              <a:t>8/16/12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54F2-6EA5-C949-90ED-9071E1D05D5E}" type="datetimeFigureOut">
              <a:rPr lang="en-US" smtClean="0"/>
              <a:pPr/>
              <a:t>8/16/12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54F2-6EA5-C949-90ED-9071E1D05D5E}" type="datetimeFigureOut">
              <a:rPr lang="en-US" smtClean="0"/>
              <a:pPr/>
              <a:t>8/16/12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54F2-6EA5-C949-90ED-9071E1D05D5E}" type="datetimeFigureOut">
              <a:rPr lang="en-US" smtClean="0"/>
              <a:pPr/>
              <a:t>8/16/12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54F2-6EA5-C949-90ED-9071E1D05D5E}" type="datetimeFigureOut">
              <a:rPr lang="en-US" smtClean="0"/>
              <a:pPr/>
              <a:t>8/16/12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54F2-6EA5-C949-90ED-9071E1D05D5E}" type="datetimeFigureOut">
              <a:rPr lang="en-US" smtClean="0"/>
              <a:pPr/>
              <a:t>8/16/12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54F2-6EA5-C949-90ED-9071E1D05D5E}" type="datetimeFigureOut">
              <a:rPr lang="en-US" smtClean="0"/>
              <a:pPr/>
              <a:t>8/16/12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54F2-6EA5-C949-90ED-9071E1D05D5E}" type="datetimeFigureOut">
              <a:rPr lang="en-US" smtClean="0"/>
              <a:pPr/>
              <a:t>8/16/12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54F2-6EA5-C949-90ED-9071E1D05D5E}" type="datetimeFigureOut">
              <a:rPr lang="en-US" smtClean="0"/>
              <a:pPr/>
              <a:t>8/16/12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654F2-6EA5-C949-90ED-9071E1D05D5E}" type="datetimeFigureOut">
              <a:rPr lang="en-US" smtClean="0"/>
              <a:pPr/>
              <a:t>8/16/12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3FA21-4B7B-D442-8B95-A24166BE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df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df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df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df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pd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df"/><Relationship Id="rId3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34975"/>
            <a:ext cx="8458200" cy="1470025"/>
          </a:xfrm>
        </p:spPr>
        <p:txBody>
          <a:bodyPr>
            <a:noAutofit/>
          </a:bodyPr>
          <a:lstStyle/>
          <a:p>
            <a:r>
              <a:rPr lang="en-US" sz="4000" dirty="0" smtClean="0"/>
              <a:t>Solar Flares Observed in White Light and in the EUV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981200"/>
            <a:ext cx="8458200" cy="663575"/>
          </a:xfrm>
        </p:spPr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</a:rPr>
              <a:t>H. Hudson (</a:t>
            </a:r>
            <a:r>
              <a:rPr lang="en-US" sz="2400" i="1" dirty="0" smtClean="0">
                <a:solidFill>
                  <a:schemeClr val="tx1"/>
                </a:solidFill>
              </a:rPr>
              <a:t>SSL, UC Berkeley and U. of Glasgow)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8600"/>
            <a:ext cx="7413239" cy="636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view of error estimates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95400"/>
            <a:ext cx="5626100" cy="4318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705600" y="2971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Red, HXR; black, WLF; Heights for </a:t>
            </a:r>
            <a:r>
              <a:rPr lang="en-US" dirty="0" err="1" smtClean="0">
                <a:latin typeface="Symbol" charset="2"/>
                <a:cs typeface="Symbol" charset="2"/>
              </a:rPr>
              <a:t>t</a:t>
            </a:r>
            <a:r>
              <a:rPr lang="en-US" dirty="0" smtClean="0"/>
              <a:t> = 1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4114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Limb inferred via</a:t>
            </a:r>
          </a:p>
          <a:p>
            <a:r>
              <a:rPr lang="en-US" dirty="0" smtClean="0"/>
              <a:t>STEREO image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5802868"/>
            <a:ext cx="1262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Footpoints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on SOL2011-02-24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In favorable conditions, RHESSI and HMI can obtain sub-arc-</a:t>
            </a:r>
            <a:r>
              <a:rPr lang="en-US" sz="2000" dirty="0" err="1" smtClean="0"/>
              <a:t>s</a:t>
            </a:r>
            <a:r>
              <a:rPr lang="en-US" sz="2000" dirty="0" smtClean="0"/>
              <a:t> positioning</a:t>
            </a:r>
            <a:r>
              <a:rPr lang="en-US" sz="2000" baseline="30000" dirty="0" smtClean="0"/>
              <a:t>*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In even more favorable conditions, STEREO can tell us exactly where the flare was in heliographic coordinates</a:t>
            </a:r>
          </a:p>
          <a:p>
            <a:r>
              <a:rPr lang="en-US" sz="2000" dirty="0" smtClean="0"/>
              <a:t>For this first favorable example, we draw two conclusions</a:t>
            </a:r>
          </a:p>
          <a:p>
            <a:pPr>
              <a:buNone/>
            </a:pPr>
            <a:r>
              <a:rPr lang="en-US" sz="2000" dirty="0" smtClean="0"/>
              <a:t>	(1) the WLF/HXR source </a:t>
            </a:r>
            <a:r>
              <a:rPr lang="en-US" sz="2000" dirty="0" err="1" smtClean="0"/>
              <a:t>centroids</a:t>
            </a:r>
            <a:r>
              <a:rPr lang="en-US" sz="2000" dirty="0" smtClean="0"/>
              <a:t> match </a:t>
            </a:r>
          </a:p>
          <a:p>
            <a:pPr>
              <a:buNone/>
            </a:pPr>
            <a:r>
              <a:rPr lang="en-US" sz="2000" dirty="0" smtClean="0"/>
              <a:t>	(2) the source heights are near the level estimated for </a:t>
            </a:r>
            <a:r>
              <a:rPr lang="en-US" sz="2000" dirty="0" err="1" smtClean="0">
                <a:latin typeface="Symbol" charset="2"/>
                <a:cs typeface="Symbol" charset="2"/>
              </a:rPr>
              <a:t>t</a:t>
            </a:r>
            <a:r>
              <a:rPr lang="en-US" sz="2000" dirty="0" smtClean="0">
                <a:latin typeface="Symbol" charset="2"/>
                <a:cs typeface="Symbol" charset="2"/>
              </a:rPr>
              <a:t> </a:t>
            </a:r>
            <a:r>
              <a:rPr lang="en-US" sz="2000" dirty="0" smtClean="0"/>
              <a:t>= 1 at each wavelength</a:t>
            </a:r>
          </a:p>
          <a:p>
            <a:pPr>
              <a:buNone/>
            </a:pPr>
            <a:r>
              <a:rPr lang="en-US" sz="2000" dirty="0" smtClean="0"/>
              <a:t>•	The HXR result is inconsistent with thick-target beam penetration in any simple model of the atmosphere, and we presently have no explanation for this</a:t>
            </a:r>
          </a:p>
          <a:p>
            <a:pPr>
              <a:buNone/>
            </a:pPr>
            <a:r>
              <a:rPr lang="en-US" sz="2000" dirty="0" smtClean="0"/>
              <a:t>•	We are working on surveys via HMI and RHESSI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aseline="30000" dirty="0" smtClean="0"/>
              <a:t>*</a:t>
            </a:r>
            <a:r>
              <a:rPr lang="en-US" sz="2000" dirty="0" smtClean="0"/>
              <a:t>radial coordinate</a:t>
            </a:r>
            <a:endParaRPr lang="en-US" sz="2000" baseline="30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8458200" cy="990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EVE on SDO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452" y="3085484"/>
            <a:ext cx="2540549" cy="28581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103" y="3085484"/>
            <a:ext cx="4203112" cy="285811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105144" y="5955268"/>
            <a:ext cx="2314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EVE experiment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5955268"/>
            <a:ext cx="2814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of MEGS-A data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18424" y="1295400"/>
            <a:ext cx="6038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 EVE aims at characterizing the solar EUV spectrum as a well-calibrated spectral irradiance</a:t>
            </a:r>
          </a:p>
          <a:p>
            <a:r>
              <a:rPr lang="en-US" dirty="0" smtClean="0"/>
              <a:t>• Although not designed for flare research, it is making the first well-sampled EUV spectra of the Sun as a star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Why is EVE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Its MEGS open new domains in parameter </a:t>
            </a:r>
          </a:p>
          <a:p>
            <a:pPr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space, from which we can discover new things</a:t>
            </a:r>
          </a:p>
          <a:p>
            <a:pPr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about flares, in addition the irradiance goals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Spatial resolution			X	Sun-as-a-star</a:t>
            </a:r>
          </a:p>
          <a:p>
            <a:r>
              <a:rPr lang="en-US" sz="2800" dirty="0" smtClean="0"/>
              <a:t>Spectral resolution			</a:t>
            </a:r>
            <a:r>
              <a:rPr lang="en-US" sz="2800" dirty="0" smtClean="0">
                <a:latin typeface="Symbol" charset="2"/>
                <a:cs typeface="Symbol" charset="2"/>
              </a:rPr>
              <a:t>D	1 </a:t>
            </a:r>
            <a:r>
              <a:rPr lang="en-US" sz="2800" dirty="0" smtClean="0">
                <a:latin typeface="Lucida Grande"/>
                <a:ea typeface="Lucida Grande"/>
                <a:cs typeface="Lucida Grande"/>
              </a:rPr>
              <a:t>Å</a:t>
            </a:r>
            <a:endParaRPr lang="en-US" sz="2800" dirty="0" smtClean="0">
              <a:latin typeface="Symbol" charset="2"/>
              <a:cs typeface="Symbol" charset="2"/>
            </a:endParaRPr>
          </a:p>
          <a:p>
            <a:r>
              <a:rPr lang="en-US" sz="2800" dirty="0" smtClean="0">
                <a:latin typeface="Calibri (Body)"/>
                <a:cs typeface="Calibri (Body)"/>
              </a:rPr>
              <a:t>Time sampling				O	10 </a:t>
            </a:r>
            <a:r>
              <a:rPr lang="en-US" sz="2800" dirty="0" err="1" smtClean="0">
                <a:latin typeface="Calibri (Body)"/>
                <a:cs typeface="Calibri (Body)"/>
              </a:rPr>
              <a:t>s</a:t>
            </a:r>
            <a:endParaRPr lang="en-US" sz="2800" dirty="0" smtClean="0">
              <a:latin typeface="Calibri (Body)"/>
              <a:cs typeface="Calibri (Body)"/>
            </a:endParaRPr>
          </a:p>
          <a:p>
            <a:r>
              <a:rPr lang="en-US" sz="2800" dirty="0" smtClean="0">
                <a:latin typeface="Calibri (Body)"/>
                <a:cs typeface="Calibri (Body)"/>
              </a:rPr>
              <a:t>Spectral range				</a:t>
            </a:r>
            <a:r>
              <a:rPr lang="en-US" sz="2800" dirty="0" smtClean="0">
                <a:latin typeface="Symbol" charset="2"/>
                <a:cs typeface="Symbol" charset="2"/>
              </a:rPr>
              <a:t>D	</a:t>
            </a:r>
            <a:r>
              <a:rPr lang="en-US" sz="2800" dirty="0" smtClean="0">
                <a:latin typeface="Calibri (Body)"/>
                <a:cs typeface="Calibri (Body)"/>
              </a:rPr>
              <a:t>MEGS-A 64-370 </a:t>
            </a:r>
            <a:r>
              <a:rPr lang="en-US" sz="2800" dirty="0" smtClean="0">
                <a:latin typeface="Lucida Grande"/>
                <a:ea typeface="Lucida Grande"/>
                <a:cs typeface="Lucida Grande"/>
              </a:rPr>
              <a:t>Å </a:t>
            </a:r>
            <a:r>
              <a:rPr lang="en-US" sz="2800" dirty="0" smtClean="0">
                <a:latin typeface="Calibri (Body)"/>
                <a:cs typeface="Calibri (Body)"/>
              </a:rPr>
              <a:t>plus</a:t>
            </a:r>
            <a:endParaRPr lang="en-US" sz="2800" dirty="0" smtClean="0">
              <a:latin typeface="Symbol" charset="2"/>
              <a:cs typeface="Symbol" charset="2"/>
            </a:endParaRPr>
          </a:p>
          <a:p>
            <a:pPr>
              <a:buNone/>
            </a:pPr>
            <a:r>
              <a:rPr lang="en-US" sz="2800" dirty="0" smtClean="0">
                <a:latin typeface="Calibri (Body)"/>
                <a:cs typeface="Calibri (Body)"/>
              </a:rPr>
              <a:t>•  SNR							O	&gt; 100 @ He II 304 </a:t>
            </a:r>
            <a:r>
              <a:rPr lang="en-US" sz="2800" dirty="0" smtClean="0">
                <a:latin typeface="Lucida Grande"/>
                <a:ea typeface="Lucida Grande"/>
                <a:cs typeface="Lucida Grande"/>
              </a:rPr>
              <a:t>Å</a:t>
            </a:r>
            <a:endParaRPr lang="en-US" sz="2800" dirty="0" smtClean="0">
              <a:latin typeface="Calibri (Body)"/>
              <a:cs typeface="Calibri (Body)"/>
            </a:endParaRPr>
          </a:p>
          <a:p>
            <a:pPr>
              <a:buNone/>
            </a:pPr>
            <a:r>
              <a:rPr lang="en-US" sz="2800" dirty="0" smtClean="0">
                <a:latin typeface="Calibri (Body)"/>
                <a:cs typeface="Calibri (Body)"/>
              </a:rPr>
              <a:t>•  Calibration					O</a:t>
            </a:r>
          </a:p>
          <a:p>
            <a:pPr>
              <a:buNone/>
            </a:pPr>
            <a:endParaRPr lang="en-US" sz="2800" dirty="0" smtClean="0">
              <a:latin typeface="Calibri (Body)"/>
              <a:cs typeface="Calibri (Body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EVE: Doppler shifts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89578" y="4724400"/>
            <a:ext cx="3785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From Hudson et al. 2011. With only 1 Å resolution, but &lt;0.01 Å random error (@10 </a:t>
            </a:r>
            <a:r>
              <a:rPr lang="en-US" i="1" dirty="0" err="1" smtClean="0"/>
              <a:t>s</a:t>
            </a:r>
            <a:r>
              <a:rPr lang="en-US" i="1" dirty="0" smtClean="0"/>
              <a:t>), EVE clearly resolves </a:t>
            </a:r>
            <a:r>
              <a:rPr lang="en-US" i="1" dirty="0" err="1" smtClean="0"/>
              <a:t>SDO’s</a:t>
            </a:r>
            <a:r>
              <a:rPr lang="en-US" i="1" dirty="0" smtClean="0"/>
              <a:t> orbital Doppler shifts</a:t>
            </a:r>
            <a:endParaRPr lang="en-US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4508500" cy="30988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334000" y="1905000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 The EVE MEGS-A has great stability and excellent sensitivity</a:t>
            </a:r>
          </a:p>
          <a:p>
            <a:r>
              <a:rPr lang="en-US" dirty="0" smtClean="0"/>
              <a:t>• Flare Doppler signals are also detectable</a:t>
            </a:r>
          </a:p>
          <a:p>
            <a:r>
              <a:rPr lang="en-US" dirty="0" smtClean="0"/>
              <a:t>• There is some</a:t>
            </a:r>
            <a:r>
              <a:rPr lang="en-US" i="1" dirty="0" smtClean="0"/>
              <a:t> </a:t>
            </a:r>
            <a:r>
              <a:rPr lang="en-US" dirty="0" smtClean="0"/>
              <a:t>position sensitivity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1800" y="1676400"/>
            <a:ext cx="1067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+-</a:t>
            </a:r>
            <a:r>
              <a:rPr lang="en-US" dirty="0" smtClean="0"/>
              <a:t>3 km/</a:t>
            </a:r>
            <a:r>
              <a:rPr lang="en-US" dirty="0" err="1" smtClean="0"/>
              <a:t>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HMI, EVE, RHESSI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1371600"/>
            <a:ext cx="3670300" cy="332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417638"/>
            <a:ext cx="3233662" cy="48466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543800" y="4329668"/>
            <a:ext cx="1313919" cy="369332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EVE 304 Å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79678" y="5257800"/>
            <a:ext cx="1044088" cy="369332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RHESSI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10264" y="3276600"/>
            <a:ext cx="1531564" cy="369332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HMI Intensity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10264" y="2590800"/>
            <a:ext cx="1480281" cy="369332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HMI Doppler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01700" y="4953000"/>
            <a:ext cx="37851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Observations from </a:t>
            </a:r>
            <a:r>
              <a:rPr lang="en-US" dirty="0" err="1" smtClean="0"/>
              <a:t>Martínez-Oliveros</a:t>
            </a:r>
            <a:r>
              <a:rPr lang="en-US" dirty="0" smtClean="0"/>
              <a:t> et al. 2011.</a:t>
            </a:r>
          </a:p>
          <a:p>
            <a:endParaRPr lang="en-US" dirty="0" smtClean="0"/>
          </a:p>
          <a:p>
            <a:r>
              <a:rPr lang="en-US" dirty="0" smtClean="0"/>
              <a:t>EVE shows impulsive emission in</a:t>
            </a:r>
          </a:p>
          <a:p>
            <a:r>
              <a:rPr lang="en-US" dirty="0" smtClean="0"/>
              <a:t>He II 304 Å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39408" y="6324600"/>
            <a:ext cx="3443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SOL2010-06-12 white-light flare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10264" y="1828800"/>
            <a:ext cx="851690" cy="369332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GOES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EVE: The Fe Cascade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5715000"/>
            <a:ext cx="62569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  EVE shows many ionization states of Fe (IX – XXIV here)</a:t>
            </a:r>
          </a:p>
          <a:p>
            <a:r>
              <a:rPr lang="en-US" dirty="0" smtClean="0"/>
              <a:t>•  The CME-related </a:t>
            </a:r>
            <a:r>
              <a:rPr lang="en-US" dirty="0" err="1" smtClean="0"/>
              <a:t>dimmings</a:t>
            </a:r>
            <a:r>
              <a:rPr lang="en-US" dirty="0" smtClean="0"/>
              <a:t> are easy to spot</a:t>
            </a:r>
          </a:p>
          <a:p>
            <a:r>
              <a:rPr lang="en-US" dirty="0" smtClean="0"/>
              <a:t>•  Low Fe states (as well as He II etc) are impulsive</a:t>
            </a:r>
          </a:p>
        </p:txBody>
      </p:sp>
      <p:pic>
        <p:nvPicPr>
          <p:cNvPr id="5" name="Picture 4" descr="Fe_cascade_coarse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54000" y="1270000"/>
            <a:ext cx="8636000" cy="431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EVE: A new flare phase?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28800" y="5486400"/>
            <a:ext cx="5562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•  Woods et al., </a:t>
            </a:r>
            <a:r>
              <a:rPr lang="en-US" dirty="0" err="1" smtClean="0"/>
              <a:t>ApJ</a:t>
            </a:r>
            <a:r>
              <a:rPr lang="en-US" dirty="0" smtClean="0"/>
              <a:t> 739, 59 (2011)</a:t>
            </a:r>
          </a:p>
          <a:p>
            <a:r>
              <a:rPr lang="en-US" dirty="0" smtClean="0"/>
              <a:t>•  The EUVLP contains comparable EVE total energy </a:t>
            </a:r>
          </a:p>
          <a:p>
            <a:r>
              <a:rPr lang="en-US" dirty="0" smtClean="0"/>
              <a:t>•  Is this </a:t>
            </a:r>
            <a:r>
              <a:rPr lang="en-US" dirty="0" err="1" smtClean="0"/>
              <a:t>Svestka’s</a:t>
            </a:r>
            <a:r>
              <a:rPr lang="en-US" dirty="0" smtClean="0"/>
              <a:t> “giant arches” rediscovered?</a:t>
            </a:r>
            <a:endParaRPr lang="en-US" dirty="0"/>
          </a:p>
        </p:txBody>
      </p:sp>
      <p:pic>
        <p:nvPicPr>
          <p:cNvPr id="7" name="Picture 6" descr="euvlp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38738" y="1066800"/>
            <a:ext cx="5476462" cy="4343400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 rot="5400000">
            <a:off x="5524500" y="3771900"/>
            <a:ext cx="533400" cy="304800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EVE: A new flare phase (II)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29000" y="5715000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“Fe Cascade” view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1790700" y="2705100"/>
            <a:ext cx="533400" cy="304800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Fe_cascade_coarse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54000" y="1270000"/>
            <a:ext cx="8636000" cy="431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19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400" dirty="0" smtClean="0"/>
              <a:t>0) This will be an overview of flare research work in 2010-2012</a:t>
            </a:r>
          </a:p>
          <a:p>
            <a:pPr>
              <a:buAutoNum type="arabicParenR"/>
            </a:pPr>
            <a:r>
              <a:rPr lang="en-US" sz="2400" dirty="0" smtClean="0"/>
              <a:t>SDO (launched February 2010) is producing spectacular new observations of solar flares, especially in conjunction with RHESSI and STEREO</a:t>
            </a:r>
          </a:p>
          <a:p>
            <a:pPr>
              <a:buFontTx/>
              <a:buAutoNum type="arabicParenR"/>
            </a:pPr>
            <a:r>
              <a:rPr lang="en-US" sz="2400" dirty="0" smtClean="0"/>
              <a:t>A flare at the extreme limb allows a determination of the absolute height of the WLF/HXR sources (HMI)</a:t>
            </a:r>
          </a:p>
          <a:p>
            <a:pPr>
              <a:buFontTx/>
              <a:buAutoNum type="arabicParenR"/>
            </a:pPr>
            <a:r>
              <a:rPr lang="en-US" sz="2400" dirty="0" smtClean="0"/>
              <a:t>There are several new results from EVE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EUV Continua and Energy Budget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4800600"/>
            <a:ext cx="61734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  Energy partition in EUV/SXR continuum contributions for</a:t>
            </a:r>
          </a:p>
          <a:p>
            <a:r>
              <a:rPr lang="en-US" dirty="0" smtClean="0"/>
              <a:t>	flare/CME SOL2011-02-15T01:56 (X2.2) </a:t>
            </a:r>
          </a:p>
          <a:p>
            <a:r>
              <a:rPr lang="en-US" dirty="0" smtClean="0"/>
              <a:t>•  Movie on Milligan et al., </a:t>
            </a:r>
            <a:r>
              <a:rPr lang="en-US" dirty="0" err="1" smtClean="0"/>
              <a:t>ApJL</a:t>
            </a:r>
            <a:r>
              <a:rPr lang="en-US" dirty="0" smtClean="0"/>
              <a:t> 748, 14, 2012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066800"/>
            <a:ext cx="4445000" cy="25146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0" y="1079500"/>
            <a:ext cx="3606800" cy="34925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EUV Continua in Context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522714" y="5029200"/>
            <a:ext cx="655448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  Spectral energy distributions,  </a:t>
            </a:r>
            <a:r>
              <a:rPr lang="en-US" dirty="0" err="1" smtClean="0">
                <a:latin typeface="Symbol" charset="2"/>
                <a:cs typeface="Symbol" charset="2"/>
              </a:rPr>
              <a:t>n</a:t>
            </a:r>
            <a:r>
              <a:rPr lang="en-US" dirty="0" err="1" smtClean="0"/>
              <a:t>f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 = </a:t>
            </a:r>
            <a:r>
              <a:rPr lang="en-US" dirty="0" err="1" smtClean="0">
                <a:latin typeface="Symbol" charset="2"/>
                <a:cs typeface="Symbol" charset="2"/>
              </a:rPr>
              <a:t>l</a:t>
            </a:r>
            <a:r>
              <a:rPr lang="en-US" dirty="0" err="1" smtClean="0"/>
              <a:t>f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l</a:t>
            </a:r>
            <a:r>
              <a:rPr lang="en-US" dirty="0" smtClean="0">
                <a:latin typeface="Symbol" charset="2"/>
                <a:cs typeface="Symbol" charset="2"/>
              </a:rPr>
              <a:t>, </a:t>
            </a:r>
            <a:r>
              <a:rPr lang="en-US" dirty="0" smtClean="0"/>
              <a:t>for SOL2011-02-15</a:t>
            </a:r>
            <a:endParaRPr lang="en-US" baseline="-25000" dirty="0" smtClean="0"/>
          </a:p>
          <a:p>
            <a:r>
              <a:rPr lang="en-US" dirty="0" smtClean="0"/>
              <a:t>•  Blue lines show EVE He I and He II continua </a:t>
            </a:r>
          </a:p>
          <a:p>
            <a:r>
              <a:rPr lang="en-US" dirty="0" smtClean="0"/>
              <a:t>•  Gold line shows free-free continuum from hot plasma</a:t>
            </a:r>
          </a:p>
          <a:p>
            <a:r>
              <a:rPr lang="en-US" dirty="0" smtClean="0"/>
              <a:t>•  Red dashed line shows 10,000 K blackbody</a:t>
            </a:r>
          </a:p>
          <a:p>
            <a:r>
              <a:rPr lang="en-US" dirty="0" smtClean="0"/>
              <a:t>•  Right, same with quiet Sun spectrum, with dotted line showing blackbody at 5,280 K </a:t>
            </a:r>
          </a:p>
        </p:txBody>
      </p:sp>
      <p:pic>
        <p:nvPicPr>
          <p:cNvPr id="7" name="Picture 6" descr="SOL2011-02-15_global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19200" y="838200"/>
            <a:ext cx="6781800" cy="407387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Remote sensing of accelerated particles</a:t>
            </a:r>
            <a:endParaRPr lang="en-US" sz="2800" dirty="0"/>
          </a:p>
        </p:txBody>
      </p:sp>
      <p:pic>
        <p:nvPicPr>
          <p:cNvPr id="12" name="Picture 11" descr="orrall-zirker_76+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90600"/>
            <a:ext cx="3493008" cy="253898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194453" y="3593068"/>
            <a:ext cx="3377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Orrall</a:t>
            </a:r>
            <a:r>
              <a:rPr lang="en-US" sz="1600" dirty="0" smtClean="0"/>
              <a:t> &amp; </a:t>
            </a:r>
            <a:r>
              <a:rPr lang="en-US" sz="1600" dirty="0" err="1" smtClean="0"/>
              <a:t>Zirker</a:t>
            </a:r>
            <a:r>
              <a:rPr lang="en-US" sz="1600" dirty="0" smtClean="0"/>
              <a:t> (1976), for hydrogen</a:t>
            </a:r>
            <a:endParaRPr lang="en-US" sz="1600" dirty="0"/>
          </a:p>
        </p:txBody>
      </p:sp>
      <p:pic>
        <p:nvPicPr>
          <p:cNvPr id="14" name="Picture 13" descr="peter-e_90+3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057" y="990600"/>
            <a:ext cx="3543680" cy="246417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5159056" y="3547646"/>
            <a:ext cx="2841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Peter et al. (1990), for helium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1728929" y="4234934"/>
            <a:ext cx="5924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 Accelerated particles penetrating a neutral atmosphere can charge-exchange and emit Doppler-shifted radiation</a:t>
            </a:r>
          </a:p>
          <a:p>
            <a:r>
              <a:rPr lang="en-US" dirty="0" smtClean="0"/>
              <a:t>• Detection would be a boon, because we would have a remote-sensing technique for ions, which only weakly emit </a:t>
            </a:r>
            <a:r>
              <a:rPr lang="en-US" dirty="0" err="1" smtClean="0"/>
              <a:t>bremsstrahlung</a:t>
            </a:r>
            <a:r>
              <a:rPr lang="en-US" dirty="0" smtClean="0"/>
              <a:t> and for which the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-ray threshold energies are high</a:t>
            </a:r>
          </a:p>
          <a:p>
            <a:r>
              <a:rPr lang="en-US" dirty="0" smtClean="0"/>
              <a:t>• Searches thus far have been ambiguous but limited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Charge-exchange signatures: EVE</a:t>
            </a:r>
            <a:endParaRPr lang="en-US" sz="2800" dirty="0"/>
          </a:p>
        </p:txBody>
      </p:sp>
      <p:pic>
        <p:nvPicPr>
          <p:cNvPr id="8" name="Picture 7" descr="peter-e_90+304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11" y="838200"/>
            <a:ext cx="3555089" cy="47244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 descr="fig7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886200" y="838200"/>
            <a:ext cx="4724400" cy="47244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80478" y="5638800"/>
            <a:ext cx="3277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Peter et al. (1990) expectation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4800" y="56388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EVE realization: 8 major flares, no bright 304 Å wings whatsoever. The plots show difference spectra and have no hint of broaden wing emission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9050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The EVE spectroscopy adds a new dimension to flare research</a:t>
            </a:r>
          </a:p>
          <a:p>
            <a:r>
              <a:rPr lang="en-US" sz="2000" dirty="0" smtClean="0"/>
              <a:t>The MEGS-A spectra are precise and have stable calibrations</a:t>
            </a:r>
          </a:p>
          <a:p>
            <a:r>
              <a:rPr lang="en-US" sz="2000" dirty="0" smtClean="0"/>
              <a:t>The results thus far extend our knowledge of flare </a:t>
            </a:r>
            <a:r>
              <a:rPr lang="en-US" sz="2000" dirty="0" err="1" smtClean="0"/>
              <a:t>energetics</a:t>
            </a:r>
            <a:r>
              <a:rPr lang="en-US" sz="2000" dirty="0" smtClean="0"/>
              <a:t>, now including the behavior of the EUV continuum</a:t>
            </a:r>
          </a:p>
          <a:p>
            <a:r>
              <a:rPr lang="en-US" sz="2000" dirty="0" smtClean="0"/>
              <a:t>There is a clear and novel view of CME-related coronal dimming</a:t>
            </a:r>
          </a:p>
          <a:p>
            <a:r>
              <a:rPr lang="en-US" sz="2000" dirty="0" smtClean="0"/>
              <a:t>The spectra do not show the </a:t>
            </a:r>
            <a:r>
              <a:rPr lang="en-US" sz="2000" dirty="0" err="1" smtClean="0"/>
              <a:t>Orrall-Zirker</a:t>
            </a:r>
            <a:r>
              <a:rPr lang="en-US" sz="2000" dirty="0" smtClean="0"/>
              <a:t> effect in He II Ly-</a:t>
            </a:r>
            <a:r>
              <a:rPr lang="en-US" sz="2000" dirty="0" smtClean="0">
                <a:latin typeface="Symbol" charset="2"/>
                <a:cs typeface="Symbol" charset="2"/>
              </a:rPr>
              <a:t>a</a:t>
            </a:r>
            <a:endParaRPr lang="en-US" sz="2800" dirty="0" smtClean="0"/>
          </a:p>
          <a:p>
            <a:pPr>
              <a:buNone/>
            </a:pPr>
            <a:endParaRPr lang="en-US" sz="2000" dirty="0" smtClean="0">
              <a:latin typeface="Symbol" charset="2"/>
              <a:cs typeface="Symbol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276600"/>
            <a:ext cx="4982068" cy="34163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Some of the flare literature thus far:</a:t>
            </a:r>
          </a:p>
          <a:p>
            <a:endParaRPr lang="en-US" i="1" dirty="0" smtClean="0"/>
          </a:p>
          <a:p>
            <a:r>
              <a:rPr lang="en-US" i="1" dirty="0" smtClean="0"/>
              <a:t>Martinez-</a:t>
            </a:r>
            <a:r>
              <a:rPr lang="en-US" i="1" dirty="0" err="1" smtClean="0"/>
              <a:t>Oliveros</a:t>
            </a:r>
            <a:r>
              <a:rPr lang="en-US" i="1" dirty="0" smtClean="0"/>
              <a:t> et al., </a:t>
            </a:r>
            <a:r>
              <a:rPr lang="en-US" i="1" dirty="0" err="1" smtClean="0"/>
              <a:t>SoPh</a:t>
            </a:r>
            <a:r>
              <a:rPr lang="en-US" i="1" dirty="0" smtClean="0"/>
              <a:t> 269, 269 (2011)</a:t>
            </a:r>
          </a:p>
          <a:p>
            <a:r>
              <a:rPr lang="en-US" i="1" dirty="0" smtClean="0"/>
              <a:t>Hudson et al., </a:t>
            </a:r>
            <a:r>
              <a:rPr lang="en-US" i="1" dirty="0" err="1" smtClean="0"/>
              <a:t>SoPh</a:t>
            </a:r>
            <a:r>
              <a:rPr lang="en-US" i="1" dirty="0" smtClean="0"/>
              <a:t> 273, 69 (2011)</a:t>
            </a:r>
          </a:p>
          <a:p>
            <a:r>
              <a:rPr lang="en-US" i="1" dirty="0" smtClean="0"/>
              <a:t>Woods et al., </a:t>
            </a:r>
            <a:r>
              <a:rPr lang="en-US" i="1" dirty="0" err="1" smtClean="0"/>
              <a:t>ApJ</a:t>
            </a:r>
            <a:r>
              <a:rPr lang="en-US" i="1" dirty="0" smtClean="0"/>
              <a:t> 739, 59 (2011)</a:t>
            </a:r>
          </a:p>
          <a:p>
            <a:r>
              <a:rPr lang="en-US" i="1" dirty="0" err="1" smtClean="0"/>
              <a:t>Raftery</a:t>
            </a:r>
            <a:r>
              <a:rPr lang="en-US" i="1" dirty="0" smtClean="0"/>
              <a:t> et al,, </a:t>
            </a:r>
            <a:r>
              <a:rPr lang="en-US" i="1" dirty="0" err="1" smtClean="0"/>
              <a:t>ApJ</a:t>
            </a:r>
            <a:r>
              <a:rPr lang="en-US" i="1" dirty="0" smtClean="0"/>
              <a:t> 743, 27 (2011)</a:t>
            </a:r>
          </a:p>
          <a:p>
            <a:r>
              <a:rPr lang="en-US" i="1" dirty="0" smtClean="0"/>
              <a:t>Chamberlin et al., </a:t>
            </a:r>
            <a:r>
              <a:rPr lang="en-US" i="1" dirty="0" err="1" smtClean="0"/>
              <a:t>SoPh</a:t>
            </a:r>
            <a:r>
              <a:rPr lang="en-US" i="1" dirty="0" smtClean="0"/>
              <a:t> 279, 23 (2012) </a:t>
            </a:r>
          </a:p>
          <a:p>
            <a:r>
              <a:rPr lang="en-US" i="1" dirty="0" err="1" smtClean="0"/>
              <a:t>Reale</a:t>
            </a:r>
            <a:r>
              <a:rPr lang="en-US" i="1" dirty="0" smtClean="0"/>
              <a:t> et al., </a:t>
            </a:r>
            <a:r>
              <a:rPr lang="en-US" i="1" dirty="0" err="1" smtClean="0"/>
              <a:t>ApJ</a:t>
            </a:r>
            <a:r>
              <a:rPr lang="en-US" i="1" dirty="0" smtClean="0"/>
              <a:t> 746, 18 (2012)</a:t>
            </a:r>
          </a:p>
          <a:p>
            <a:r>
              <a:rPr lang="en-US" i="1" dirty="0" smtClean="0"/>
              <a:t>Milligan et al., </a:t>
            </a:r>
            <a:r>
              <a:rPr lang="en-US" i="1" dirty="0" err="1" smtClean="0"/>
              <a:t>ApJL</a:t>
            </a:r>
            <a:r>
              <a:rPr lang="en-US" i="1" dirty="0" smtClean="0"/>
              <a:t> 748, 14, (2012)</a:t>
            </a:r>
          </a:p>
          <a:p>
            <a:r>
              <a:rPr lang="en-US" i="1" dirty="0" smtClean="0"/>
              <a:t>Hudson et al. </a:t>
            </a:r>
            <a:r>
              <a:rPr lang="en-US" i="1" dirty="0" err="1" smtClean="0"/>
              <a:t>ApJ</a:t>
            </a:r>
            <a:r>
              <a:rPr lang="en-US" i="1" dirty="0" smtClean="0"/>
              <a:t> 752, 84 (2012)</a:t>
            </a:r>
          </a:p>
          <a:p>
            <a:r>
              <a:rPr lang="en-US" i="1" dirty="0" smtClean="0"/>
              <a:t>Hock et al., arXiv1202.4819H (2012)</a:t>
            </a:r>
          </a:p>
          <a:p>
            <a:r>
              <a:rPr lang="en-US" i="1" dirty="0" smtClean="0"/>
              <a:t>Milligan et al., </a:t>
            </a:r>
            <a:r>
              <a:rPr lang="en-US" i="1" dirty="0" err="1" smtClean="0"/>
              <a:t>ApJ</a:t>
            </a:r>
            <a:r>
              <a:rPr lang="en-US" i="1" dirty="0" smtClean="0"/>
              <a:t> 755, 16 (2012)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with HMI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This instrument, on SDO, obtains 6-point </a:t>
            </a:r>
            <a:r>
              <a:rPr lang="en-US" sz="2400" dirty="0" err="1" smtClean="0"/>
              <a:t>spectroheliograms</a:t>
            </a:r>
            <a:r>
              <a:rPr lang="en-US" sz="2400" dirty="0" smtClean="0"/>
              <a:t> at high spectral resolution and 45-s sampling</a:t>
            </a:r>
          </a:p>
          <a:p>
            <a:r>
              <a:rPr lang="en-US" sz="2400" dirty="0" smtClean="0"/>
              <a:t>The data are continuous since launch (Feb. 2010)</a:t>
            </a:r>
          </a:p>
          <a:p>
            <a:r>
              <a:rPr lang="en-US" sz="2400" dirty="0" smtClean="0"/>
              <a:t>The observations, similar to those of MDI on SOHO, use the line profile to infer continuum intensity as well as Doppler and Zeeman modifications of the specific line: a Fe I line at 6173.34 Å</a:t>
            </a:r>
          </a:p>
          <a:p>
            <a:r>
              <a:rPr lang="en-US" sz="2400" dirty="0" smtClean="0"/>
              <a:t>This instrument is a wonderful gift to research on white-light flares, because at last we have systematic imaging spectroscopy at high resolution (but, only 45-s cadence)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HMI, EVE, RHESSI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1371600"/>
            <a:ext cx="3670300" cy="332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417638"/>
            <a:ext cx="3233662" cy="48466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543800" y="4329668"/>
            <a:ext cx="1313919" cy="369332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EVE 304 Å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79678" y="5257800"/>
            <a:ext cx="1044088" cy="369332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RHESSI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10264" y="3276600"/>
            <a:ext cx="1531564" cy="369332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HMI Intensity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10264" y="2590800"/>
            <a:ext cx="1480281" cy="369332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HMI Doppler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01700" y="4953000"/>
            <a:ext cx="37851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Observations from </a:t>
            </a:r>
            <a:r>
              <a:rPr lang="en-US" dirty="0" err="1" smtClean="0"/>
              <a:t>Martínez-Oliveros</a:t>
            </a:r>
            <a:r>
              <a:rPr lang="en-US" dirty="0" smtClean="0"/>
              <a:t> et al. 2011.</a:t>
            </a:r>
          </a:p>
          <a:p>
            <a:endParaRPr lang="en-US" dirty="0" smtClean="0"/>
          </a:p>
          <a:p>
            <a:r>
              <a:rPr lang="en-US" dirty="0" smtClean="0"/>
              <a:t>EVE shows impulsive emission in</a:t>
            </a:r>
          </a:p>
          <a:p>
            <a:r>
              <a:rPr lang="en-US" dirty="0" smtClean="0"/>
              <a:t>He II 304 Å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39408" y="6324600"/>
            <a:ext cx="3443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SOL2010-06-12 white-light flare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10264" y="1828800"/>
            <a:ext cx="851690" cy="369332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GOES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white-light flares?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676399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To “</a:t>
            </a:r>
            <a:r>
              <a:rPr lang="en-US" sz="2400" i="1" dirty="0" smtClean="0"/>
              <a:t>Follow the energy:</a:t>
            </a:r>
            <a:r>
              <a:rPr lang="en-US" sz="2400" dirty="0" smtClean="0"/>
              <a:t>” to be visible at all, the white-light continuum must contain a dominant amount of a flare’s energy</a:t>
            </a:r>
          </a:p>
          <a:p>
            <a:r>
              <a:rPr lang="en-US" sz="2400" dirty="0" smtClean="0"/>
              <a:t>To understand the mechanisms of the flare impulsive phase</a:t>
            </a:r>
            <a:endParaRPr lang="en-US" sz="2400" dirty="0"/>
          </a:p>
        </p:txBody>
      </p:sp>
      <p:pic>
        <p:nvPicPr>
          <p:cNvPr id="4" name="Picture 3" descr="fig1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14400" y="3124200"/>
            <a:ext cx="4365478" cy="34899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562600" y="3657600"/>
            <a:ext cx="29366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Hard X-rays </a:t>
            </a:r>
            <a:r>
              <a:rPr lang="en-US" dirty="0" smtClean="0"/>
              <a:t>(&gt;50 </a:t>
            </a:r>
            <a:r>
              <a:rPr lang="en-US" dirty="0" err="1" smtClean="0"/>
              <a:t>keV</a:t>
            </a:r>
            <a:r>
              <a:rPr lang="en-US" dirty="0" smtClean="0"/>
              <a:t>) and </a:t>
            </a:r>
            <a:r>
              <a:rPr lang="en-US" dirty="0" smtClean="0">
                <a:solidFill>
                  <a:srgbClr val="0000FF"/>
                </a:solidFill>
              </a:rPr>
              <a:t>soft X-rays </a:t>
            </a:r>
            <a:r>
              <a:rPr lang="en-US" dirty="0" smtClean="0"/>
              <a:t>(few </a:t>
            </a:r>
            <a:r>
              <a:rPr lang="en-US" dirty="0" err="1" smtClean="0"/>
              <a:t>keV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i="1" dirty="0" smtClean="0"/>
              <a:t>Illustrating the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Impulsive phase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00FF"/>
                </a:solidFill>
              </a:rPr>
              <a:t>gradual phase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SOL2010-06-12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-ray flare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229" y="1219200"/>
            <a:ext cx="6898171" cy="478967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663365" y="6139934"/>
            <a:ext cx="2490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Ackermann et al, 2011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" y="6248400"/>
            <a:ext cx="225719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~100  </a:t>
            </a:r>
            <a:r>
              <a:rPr lang="en-US" dirty="0" err="1" smtClean="0"/>
              <a:t>MeV</a:t>
            </a:r>
            <a:r>
              <a:rPr lang="en-US" dirty="0" smtClean="0"/>
              <a:t> photons!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rot="5400000" flipH="1" flipV="1">
            <a:off x="2849934" y="5259532"/>
            <a:ext cx="1263134" cy="1019402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486400" y="3352800"/>
            <a:ext cx="136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10-50 </a:t>
            </a:r>
            <a:r>
              <a:rPr lang="en-US" dirty="0" err="1" smtClean="0"/>
              <a:t>keV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SOL2010-06-12 Timing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63365" y="6139934"/>
            <a:ext cx="2490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Ackermann et al, 2011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1079500"/>
            <a:ext cx="6502400" cy="494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on SOL2010-06-24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This simple M-class flare produced strong </a:t>
            </a:r>
            <a:r>
              <a:rPr lang="en-US" sz="2000" dirty="0" err="1" smtClean="0">
                <a:latin typeface="Symbol" charset="2"/>
                <a:cs typeface="Symbol" charset="2"/>
              </a:rPr>
              <a:t>g</a:t>
            </a:r>
            <a:r>
              <a:rPr lang="en-US" sz="2000" dirty="0" smtClean="0"/>
              <a:t>-ray emission, as detected by Fermi/LAT</a:t>
            </a:r>
          </a:p>
          <a:p>
            <a:r>
              <a:rPr lang="en-US" sz="2000" dirty="0" smtClean="0"/>
              <a:t>Otherwise, it seemed to be a classical WL/HXR event, but now with excellent spatial registration and full imaging spectroscopy</a:t>
            </a:r>
          </a:p>
          <a:p>
            <a:r>
              <a:rPr lang="en-US" sz="2000" dirty="0" smtClean="0"/>
              <a:t>One of the key new questions regarding such events is the problem of momentum conservation in the excitation of interior acoustic disturbances (“</a:t>
            </a:r>
            <a:r>
              <a:rPr lang="en-US" sz="2000" dirty="0" err="1" smtClean="0">
                <a:solidFill>
                  <a:srgbClr val="FF0000"/>
                </a:solidFill>
              </a:rPr>
              <a:t>sunquakes</a:t>
            </a:r>
            <a:r>
              <a:rPr lang="en-US" sz="2000" dirty="0" smtClean="0"/>
              <a:t>,” alas not detected in this event)</a:t>
            </a:r>
          </a:p>
          <a:p>
            <a:r>
              <a:rPr lang="en-US" sz="2000" dirty="0" smtClean="0"/>
              <a:t>The few-sec timing discrepancy between &gt;300 </a:t>
            </a:r>
            <a:r>
              <a:rPr lang="en-US" sz="2000" dirty="0" err="1" smtClean="0"/>
              <a:t>keV</a:t>
            </a:r>
            <a:r>
              <a:rPr lang="en-US" sz="2000" dirty="0" smtClean="0"/>
              <a:t> and &gt;100 </a:t>
            </a:r>
            <a:r>
              <a:rPr lang="en-US" sz="2000" dirty="0" err="1" smtClean="0"/>
              <a:t>MeV</a:t>
            </a:r>
            <a:r>
              <a:rPr lang="en-US" sz="2000" dirty="0" smtClean="0"/>
              <a:t> supports the Shih et al. finding from RHESSI: these particle populations are strongly associated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SOL2011-02-24 Limb Flare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80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Martínez-Oliveros</a:t>
            </a:r>
            <a:r>
              <a:rPr lang="en-US" sz="2000" dirty="0" smtClean="0"/>
              <a:t> et al, </a:t>
            </a:r>
            <a:r>
              <a:rPr lang="en-US" sz="2000" dirty="0" err="1" smtClean="0"/>
              <a:t>ApJ</a:t>
            </a:r>
            <a:r>
              <a:rPr lang="en-US" sz="2000" dirty="0" smtClean="0"/>
              <a:t> 753, 26 (2012)</a:t>
            </a:r>
          </a:p>
          <a:p>
            <a:r>
              <a:rPr lang="en-US" sz="2000" dirty="0" smtClean="0"/>
              <a:t>First high-resolution analysis of WLF and HXR in a limb flare, with STEREO location</a:t>
            </a:r>
          </a:p>
          <a:p>
            <a:r>
              <a:rPr lang="en-US" sz="2000" dirty="0" smtClean="0"/>
              <a:t>First direct determination of source heights, thanks to STEREO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WLF and HXR source </a:t>
            </a:r>
            <a:r>
              <a:rPr lang="en-US" sz="2000" dirty="0" err="1" smtClean="0"/>
              <a:t>centroids</a:t>
            </a:r>
            <a:r>
              <a:rPr lang="en-US" sz="2000" dirty="0" smtClean="0"/>
              <a:t> match within small uncertainties</a:t>
            </a:r>
          </a:p>
          <a:p>
            <a:r>
              <a:rPr lang="en-US" sz="2000" dirty="0" smtClean="0"/>
              <a:t>There are puzzling results for source absolute heights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8298</TotalTime>
  <Words>1461</Words>
  <Application>Microsoft Macintosh PowerPoint</Application>
  <PresentationFormat>On-screen Show (4:3)</PresentationFormat>
  <Paragraphs>144</Paragraphs>
  <Slides>24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Solar Flares Observed in White Light and in the EUV</vt:lpstr>
      <vt:lpstr>Outline of Presentation</vt:lpstr>
      <vt:lpstr>Starting with HMI</vt:lpstr>
      <vt:lpstr>HMI, EVE, RHESSI</vt:lpstr>
      <vt:lpstr>Why study white-light flares?</vt:lpstr>
      <vt:lpstr>SOL2010-06-12 g-ray flare</vt:lpstr>
      <vt:lpstr>SOL2010-06-12 Timing</vt:lpstr>
      <vt:lpstr>Comments on SOL2010-06-24</vt:lpstr>
      <vt:lpstr>SOL2011-02-24 Limb Flare</vt:lpstr>
      <vt:lpstr>Slide 10</vt:lpstr>
      <vt:lpstr>Abstract view of error estimates</vt:lpstr>
      <vt:lpstr>Comments on SOL2011-02-24</vt:lpstr>
      <vt:lpstr>EVE on SDO</vt:lpstr>
      <vt:lpstr>Why is EVE important?</vt:lpstr>
      <vt:lpstr>EVE: Doppler shifts</vt:lpstr>
      <vt:lpstr>HMI, EVE, RHESSI</vt:lpstr>
      <vt:lpstr>EVE: The Fe Cascade</vt:lpstr>
      <vt:lpstr>EVE: A new flare phase?</vt:lpstr>
      <vt:lpstr>EVE: A new flare phase (II)</vt:lpstr>
      <vt:lpstr>EUV Continua and Energy Budget</vt:lpstr>
      <vt:lpstr>EUV Continua in Context</vt:lpstr>
      <vt:lpstr>Remote sensing of accelerated particles</vt:lpstr>
      <vt:lpstr>Charge-exchange signatures: EVE</vt:lpstr>
      <vt:lpstr>Conclusions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Lyndsay Fletcher</dc:creator>
  <cp:lastModifiedBy>Lyndsay Fletcher</cp:lastModifiedBy>
  <cp:revision>148</cp:revision>
  <cp:lastPrinted>2012-08-16T11:53:09Z</cp:lastPrinted>
  <dcterms:created xsi:type="dcterms:W3CDTF">2012-08-16T06:39:42Z</dcterms:created>
  <dcterms:modified xsi:type="dcterms:W3CDTF">2012-08-16T11:53:29Z</dcterms:modified>
</cp:coreProperties>
</file>