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5" r:id="rId4"/>
    <p:sldId id="270" r:id="rId5"/>
    <p:sldId id="278" r:id="rId6"/>
    <p:sldId id="280" r:id="rId7"/>
    <p:sldId id="267" r:id="rId8"/>
    <p:sldId id="279" r:id="rId9"/>
    <p:sldId id="268" r:id="rId10"/>
    <p:sldId id="257" r:id="rId11"/>
    <p:sldId id="265" r:id="rId12"/>
    <p:sldId id="266" r:id="rId13"/>
    <p:sldId id="276" r:id="rId14"/>
    <p:sldId id="277" r:id="rId15"/>
    <p:sldId id="258" r:id="rId16"/>
    <p:sldId id="259" r:id="rId17"/>
    <p:sldId id="261" r:id="rId18"/>
    <p:sldId id="260" r:id="rId19"/>
    <p:sldId id="263" r:id="rId20"/>
    <p:sldId id="264" r:id="rId21"/>
    <p:sldId id="269" r:id="rId22"/>
    <p:sldId id="274" r:id="rId23"/>
    <p:sldId id="273" r:id="rId24"/>
    <p:sldId id="282" r:id="rId25"/>
    <p:sldId id="281" r:id="rId26"/>
  </p:sldIdLst>
  <p:sldSz cx="9144000" cy="6858000" type="screen4x3"/>
  <p:notesSz cx="6994525" cy="9278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AFF1C"/>
    <a:srgbClr val="F9FFB5"/>
    <a:srgbClr val="ADFFA0"/>
    <a:srgbClr val="C4CAFF"/>
    <a:srgbClr val="FF0C12"/>
    <a:srgbClr val="FDFF1E"/>
    <a:srgbClr val="A3FFE6"/>
    <a:srgbClr val="F0F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 showComments="0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84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640" y="-112"/>
      </p:cViewPr>
      <p:guideLst>
        <p:guide orient="horz" pos="2922"/>
        <p:guide pos="22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handoutMaster" Target="handoutMasters/handoutMaster1.xml"/><Relationship Id="rId26" Type="http://schemas.openxmlformats.org/officeDocument/2006/relationships/slide" Target="slides/slide24.xml"/><Relationship Id="rId30" Type="http://schemas.openxmlformats.org/officeDocument/2006/relationships/presProps" Target="presProps.xml"/><Relationship Id="rId11" Type="http://schemas.openxmlformats.org/officeDocument/2006/relationships/slide" Target="slides/slide9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4BDF0-A610-8D43-8A2C-9EACDB50CA38}" type="datetimeFigureOut">
              <a:rPr lang="en-US" smtClean="0"/>
              <a:pPr/>
              <a:t>1/26/11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380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2400" y="881380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DCEE6-62C6-6C41-985A-C9026CAA0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fld id="{58EB456C-B878-BE4B-B709-3B0219E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ヒラギノ角ゴ Pro W3" pitchFamily="-65" charset="-128"/>
        <a:cs typeface="ヒラギノ角ゴ Pro W3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ヒラギノ角ゴ Pro W3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ヒラギノ角ゴ Pro W3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ヒラギノ角ゴ Pro W3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ヒラギノ角ゴ Pro W3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9B252-5332-8E45-A0FF-51913854FF40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6096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F7BE-4DCC-E342-B391-9276C4839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EDBD-F90C-BB47-9331-E02BC6D75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E5CE-0122-5547-A7E7-DF553BEEA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EF2F-1EB1-F342-88C9-98FBD4F26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6D537-047E-7C4A-BCF5-915549AB3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0125-AC6D-F242-A67D-BC752AD6C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2B64-6C99-6341-A619-B1B7E6D27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82988-03E1-344A-B87D-DC665F906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77BA-E9EF-C541-B983-E5314BA02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6C1C-A5A4-FA4F-A344-473EE88F8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B474-E5D7-3046-B8A9-1CB37D2E0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9F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Times New Roman" pitchFamily="-65" charset="0"/>
              </a:defRPr>
            </a:lvl1pPr>
          </a:lstStyle>
          <a:p>
            <a:pPr>
              <a:defRPr/>
            </a:pPr>
            <a:r>
              <a:rPr lang="en-US"/>
              <a:t>&lt;1&gt;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  <a:ea typeface="ヒラギノ角ゴ Pro W3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ヒラギノ角ゴ Pro W3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ヒラギノ角ゴ Pro W3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ヒラギノ角ゴ Pro W3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ヒラギノ角ゴ Pro W3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ヒラギノ角ゴ Pro W3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ヒラギノ角ゴ Pro W3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ヒラギノ角ゴ Pro W3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Berkeley Jan. 26,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fld id="{9D48B334-6198-FA40-9B36-5D9828DDE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df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png"/><Relationship Id="rId4" Type="http://schemas.openxmlformats.org/officeDocument/2006/relationships/image" Target="../media/image3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239000" cy="2057400"/>
          </a:xfrm>
        </p:spPr>
        <p:txBody>
          <a:bodyPr/>
          <a:lstStyle/>
          <a:p>
            <a:r>
              <a:rPr lang="en-US" sz="4400" b="1" dirty="0" smtClean="0">
                <a:ea typeface="ヒラギノ角ゴ Pro W3" charset="-128"/>
                <a:cs typeface="ヒラギノ角ゴ Pro W3" charset="-128"/>
              </a:rPr>
              <a:t>I have been </a:t>
            </a:r>
            <a:br>
              <a:rPr lang="en-US" sz="4400" b="1" dirty="0" smtClean="0">
                <a:ea typeface="ヒラギノ角ゴ Pro W3" charset="-128"/>
                <a:cs typeface="ヒラギノ角ゴ Pro W3" charset="-128"/>
              </a:rPr>
            </a:br>
            <a:r>
              <a:rPr lang="en-US" sz="4400" b="1" dirty="0" smtClean="0">
                <a:ea typeface="ヒラギノ角ゴ Pro W3" charset="-128"/>
                <a:cs typeface="ヒラギノ角ゴ Pro W3" charset="-128"/>
              </a:rPr>
              <a:t>studying EVE</a:t>
            </a:r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7467600" cy="1600200"/>
          </a:xfrm>
        </p:spPr>
        <p:txBody>
          <a:bodyPr/>
          <a:lstStyle/>
          <a:p>
            <a:r>
              <a:rPr lang="en-US" dirty="0">
                <a:ea typeface="ヒラギノ角ゴ Pro W3" charset="-128"/>
                <a:cs typeface="ヒラギノ角ゴ Pro W3" charset="-128"/>
              </a:rPr>
              <a:t>H. S. </a:t>
            </a:r>
            <a:r>
              <a:rPr lang="en-US" dirty="0" smtClean="0">
                <a:ea typeface="ヒラギノ角ゴ Pro W3" charset="-128"/>
                <a:cs typeface="ヒラギノ角ゴ Pro W3" charset="-128"/>
              </a:rPr>
              <a:t>Hudson</a:t>
            </a:r>
            <a:endParaRPr lang="en-US" sz="1600" baseline="30000" dirty="0" smtClean="0">
              <a:ea typeface="ヒラギノ角ゴ Pro W3" charset="-128"/>
              <a:cs typeface="ヒラギノ角ゴ Pro W3" charset="-128"/>
            </a:endParaRPr>
          </a:p>
          <a:p>
            <a:r>
              <a:rPr lang="en-US" sz="1600" dirty="0" smtClean="0">
                <a:ea typeface="ヒラギノ角ゴ Pro W3" charset="-128"/>
                <a:cs typeface="ヒラギノ角ゴ Pro W3" charset="-128"/>
              </a:rPr>
              <a:t>Space </a:t>
            </a:r>
            <a:r>
              <a:rPr lang="en-US" sz="1600" dirty="0">
                <a:ea typeface="ヒラギノ角ゴ Pro W3" charset="-128"/>
                <a:cs typeface="ヒラギノ角ゴ Pro W3" charset="-128"/>
              </a:rPr>
              <a:t>Sciences </a:t>
            </a:r>
            <a:r>
              <a:rPr lang="en-US" sz="1600" dirty="0" smtClean="0">
                <a:ea typeface="ヒラギノ角ゴ Pro W3" charset="-128"/>
                <a:cs typeface="ヒラギノ角ゴ Pro W3" charset="-128"/>
              </a:rPr>
              <a:t>Laboratory, University </a:t>
            </a:r>
            <a:r>
              <a:rPr lang="en-US" sz="1600" dirty="0">
                <a:ea typeface="ヒラギノ角ゴ Pro W3" charset="-128"/>
                <a:cs typeface="ヒラギノ角ゴ Pro W3" charset="-128"/>
              </a:rPr>
              <a:t>of California, </a:t>
            </a:r>
            <a:r>
              <a:rPr lang="en-US" sz="1600" dirty="0" smtClean="0">
                <a:ea typeface="ヒラギノ角ゴ Pro W3" charset="-128"/>
                <a:cs typeface="ヒラギノ角ゴ Pro W3" charset="-128"/>
              </a:rPr>
              <a:t>Berkeley, USA</a:t>
            </a:r>
          </a:p>
          <a:p>
            <a:r>
              <a:rPr lang="en-US" sz="1600" dirty="0" smtClean="0">
                <a:ea typeface="ヒラギノ角ゴ Pro W3" charset="-128"/>
                <a:cs typeface="ヒラギノ角ゴ Pro W3" charset="-128"/>
              </a:rPr>
              <a:t>Astronomy &amp; Astrophysics Group, Glasgow</a:t>
            </a:r>
          </a:p>
          <a:p>
            <a:endParaRPr lang="en-US" sz="1600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1752600" cy="32281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00800" y="1524000"/>
            <a:ext cx="2438400" cy="2438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Doppler shift?</a:t>
            </a:r>
            <a:endParaRPr lang="en-US" sz="4000" dirty="0"/>
          </a:p>
        </p:txBody>
      </p:sp>
      <p:pic>
        <p:nvPicPr>
          <p:cNvPr id="5" name="Content Placeholder 4" descr="sem_passband_hr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756" r="-8756"/>
              <a:stretch>
                <a:fillRect/>
              </a:stretch>
            </p:blipFill>
          </mc:Choice>
          <mc:Fallback>
            <p:blipFill>
              <a:blip r:embed="rId3"/>
              <a:srcRect l="-8756" r="-8756"/>
              <a:stretch>
                <a:fillRect/>
              </a:stretch>
            </p:blipFill>
          </mc:Fallback>
        </mc:AlternateContent>
        <p:spPr>
          <a:ln>
            <a:solidFill>
              <a:srgbClr val="0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91600" cy="533400"/>
          </a:xfrm>
        </p:spPr>
        <p:txBody>
          <a:bodyPr/>
          <a:lstStyle/>
          <a:p>
            <a:r>
              <a:rPr lang="en-US" sz="4000" dirty="0" smtClean="0"/>
              <a:t>EVE 304A for SOL2010-06-12T00:57</a:t>
            </a:r>
            <a:endParaRPr lang="en-US" sz="4000" dirty="0"/>
          </a:p>
        </p:txBody>
      </p:sp>
      <p:pic>
        <p:nvPicPr>
          <p:cNvPr id="5" name="Content Placeholder 4" descr="redshift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756" r="-8756"/>
              <a:stretch>
                <a:fillRect/>
              </a:stretch>
            </p:blipFill>
          </mc:Choice>
          <mc:Fallback>
            <p:blipFill>
              <a:blip r:embed="rId3"/>
              <a:srcRect l="-8756" r="-8756"/>
              <a:stretch>
                <a:fillRect/>
              </a:stretch>
            </p:blipFill>
          </mc:Fallback>
        </mc:AlternateContent>
        <p:spPr>
          <a:xfrm>
            <a:off x="533400" y="1524000"/>
            <a:ext cx="7772400" cy="4724400"/>
          </a:xfrm>
          <a:ln>
            <a:solidFill>
              <a:srgbClr val="0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962400"/>
          </a:xfrm>
        </p:spPr>
        <p:txBody>
          <a:bodyPr/>
          <a:lstStyle/>
          <a:p>
            <a:r>
              <a:rPr lang="en-US" sz="4000" dirty="0" smtClean="0"/>
              <a:t>Calibration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0.0006 nm =&gt; 0.0006/30.4 </a:t>
            </a:r>
            <a:r>
              <a:rPr lang="en-US" sz="2400" dirty="0" err="1" smtClean="0"/>
              <a:t>c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dirty="0" smtClean="0"/>
              <a:t>about 6 km/</a:t>
            </a:r>
            <a:r>
              <a:rPr lang="en-US" sz="2400" dirty="0" err="1" smtClean="0"/>
              <a:t>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3962400"/>
          </a:xfrm>
        </p:spPr>
        <p:txBody>
          <a:bodyPr/>
          <a:lstStyle/>
          <a:p>
            <a:r>
              <a:rPr lang="en-US" sz="4000" dirty="0" smtClean="0"/>
              <a:t>Calibration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0.0006 nm =&gt; 0.0006/30.4 </a:t>
            </a:r>
            <a:r>
              <a:rPr lang="en-US" sz="2400" dirty="0" err="1" smtClean="0"/>
              <a:t>c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dirty="0" smtClean="0"/>
              <a:t>about 6 km/</a:t>
            </a:r>
            <a:r>
              <a:rPr lang="en-US" sz="2400" dirty="0" err="1" smtClean="0"/>
              <a:t>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000" i="1" dirty="0" smtClean="0">
                <a:solidFill>
                  <a:srgbClr val="FF0000"/>
                </a:solidFill>
              </a:rPr>
              <a:t>Amazing!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304 time series, one day</a:t>
            </a:r>
            <a:endParaRPr lang="en-US" sz="4000" dirty="0"/>
          </a:p>
        </p:txBody>
      </p:sp>
      <p:pic>
        <p:nvPicPr>
          <p:cNvPr id="5" name="Content Placeholder 4" descr="orbital_I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756" r="-8756"/>
              <a:stretch>
                <a:fillRect/>
              </a:stretch>
            </p:blipFill>
          </mc:Choice>
          <mc:Fallback>
            <p:blipFill>
              <a:blip r:embed="rId3"/>
              <a:srcRect l="-8756" r="-8756"/>
              <a:stretch>
                <a:fillRect/>
              </a:stretch>
            </p:blipFill>
          </mc:Fallback>
        </mc:AlternateContent>
        <p:spPr>
          <a:ln>
            <a:solidFill>
              <a:srgbClr val="0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Flux and Doppler, one day</a:t>
            </a:r>
            <a:endParaRPr lang="en-US" sz="4000" dirty="0"/>
          </a:p>
        </p:txBody>
      </p:sp>
      <p:pic>
        <p:nvPicPr>
          <p:cNvPr id="5" name="Content Placeholder 4" descr="orbital_v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756" r="-8756"/>
              <a:stretch>
                <a:fillRect/>
              </a:stretch>
            </p:blipFill>
          </mc:Choice>
          <mc:Fallback>
            <p:blipFill>
              <a:blip r:embed="rId3"/>
              <a:srcRect l="-8756" r="-8756"/>
              <a:stretch>
                <a:fillRect/>
              </a:stretch>
            </p:blipFill>
          </mc:Fallback>
        </mc:AlternateContent>
        <p:spPr>
          <a:ln>
            <a:solidFill>
              <a:srgbClr val="0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EVE 304 narrow </a:t>
            </a:r>
            <a:r>
              <a:rPr lang="en-US" sz="4000" dirty="0" err="1" smtClean="0"/>
              <a:t>vs</a:t>
            </a:r>
            <a:r>
              <a:rPr lang="en-US" sz="4000" dirty="0" smtClean="0"/>
              <a:t> SEM</a:t>
            </a:r>
            <a:endParaRPr lang="en-US" sz="4000" dirty="0"/>
          </a:p>
        </p:txBody>
      </p:sp>
      <p:pic>
        <p:nvPicPr>
          <p:cNvPr id="5" name="Content Placeholder 4" descr="sem_eve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756" r="-8756"/>
              <a:stretch>
                <a:fillRect/>
              </a:stretch>
            </p:blipFill>
          </mc:Choice>
          <mc:Fallback>
            <p:blipFill>
              <a:blip r:embed="rId3"/>
              <a:srcRect l="-8756" r="-8756"/>
              <a:stretch>
                <a:fillRect/>
              </a:stretch>
            </p:blipFill>
          </mc:Fallback>
        </mc:AlternateContent>
        <p:spPr>
          <a:ln>
            <a:solidFill>
              <a:srgbClr val="0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EVE 304 </a:t>
            </a:r>
            <a:r>
              <a:rPr lang="en-US" sz="4000" dirty="0" err="1" smtClean="0"/>
              <a:t>vs</a:t>
            </a:r>
            <a:r>
              <a:rPr lang="en-US" sz="4000" dirty="0" smtClean="0"/>
              <a:t> SEM, broad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Content Placeholder 6" descr="sem_afore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756" r="-8756"/>
              <a:stretch>
                <a:fillRect/>
              </a:stretch>
            </p:blipFill>
          </mc:Choice>
          <mc:Fallback>
            <p:blipFill>
              <a:blip r:embed="rId3"/>
              <a:srcRect l="-8756" r="-8756"/>
              <a:stretch>
                <a:fillRect/>
              </a:stretch>
            </p:blipFill>
          </mc:Fallback>
        </mc:AlternateContent>
        <p:spPr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EVE 304, SEM, EVE broad</a:t>
            </a:r>
            <a:endParaRPr lang="en-US" sz="4000" dirty="0"/>
          </a:p>
        </p:txBody>
      </p:sp>
      <p:pic>
        <p:nvPicPr>
          <p:cNvPr id="5" name="Content Placeholder 4" descr="sem_eve_irr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756" r="-8756"/>
              <a:stretch>
                <a:fillRect/>
              </a:stretch>
            </p:blipFill>
          </mc:Choice>
          <mc:Fallback>
            <p:blipFill>
              <a:blip r:embed="rId3"/>
              <a:srcRect l="-8756" r="-8756"/>
              <a:stretch>
                <a:fillRect/>
              </a:stretch>
            </p:blipFill>
          </mc:Fallback>
        </mc:AlternateContent>
        <p:spPr>
          <a:ln>
            <a:solidFill>
              <a:srgbClr val="0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33400"/>
          </a:xfrm>
        </p:spPr>
        <p:txBody>
          <a:bodyPr/>
          <a:lstStyle/>
          <a:p>
            <a:r>
              <a:rPr lang="en-US" sz="4000" dirty="0" smtClean="0"/>
              <a:t>Broad </a:t>
            </a:r>
            <a:r>
              <a:rPr lang="en-US" sz="4000" dirty="0" err="1" smtClean="0"/>
              <a:t>passband</a:t>
            </a:r>
            <a:endParaRPr lang="en-US" sz="4000" dirty="0"/>
          </a:p>
        </p:txBody>
      </p:sp>
      <p:pic>
        <p:nvPicPr>
          <p:cNvPr id="5" name="Content Placeholder 4" descr="sem_passband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756" r="-8756"/>
              <a:stretch>
                <a:fillRect/>
              </a:stretch>
            </p:blipFill>
          </mc:Choice>
          <mc:Fallback>
            <p:blipFill>
              <a:blip r:embed="rId3"/>
              <a:srcRect l="-8756" r="-8756"/>
              <a:stretch>
                <a:fillRect/>
              </a:stretch>
            </p:blipFill>
          </mc:Fallback>
        </mc:AlternateContent>
        <p:spPr>
          <a:ln>
            <a:solidFill>
              <a:srgbClr val="0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219200"/>
          </a:xfrm>
        </p:spPr>
        <p:txBody>
          <a:bodyPr/>
          <a:lstStyle/>
          <a:p>
            <a:r>
              <a:rPr lang="en-US" sz="4000" dirty="0" smtClean="0"/>
              <a:t>Motivation: global spectrum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2" name="Picture 11" descr="hudson_fig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1600200"/>
            <a:ext cx="6400800" cy="457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73691" y="6248400"/>
            <a:ext cx="212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Hudson et al. 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4343400"/>
            <a:ext cx="6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2743200"/>
            <a:ext cx="671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WLF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4572000"/>
            <a:ext cx="65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EUV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Comments on EVE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lines to work with</a:t>
            </a:r>
          </a:p>
          <a:p>
            <a:r>
              <a:rPr lang="en-US" dirty="0" smtClean="0"/>
              <a:t>He II spectrum in the impulsive phase (can see Ly-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and a hint of Ly-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Arial"/>
                <a:cs typeface="Arial"/>
              </a:rPr>
              <a:t>in SOL2010-06-12)</a:t>
            </a:r>
          </a:p>
          <a:p>
            <a:r>
              <a:rPr lang="en-US" dirty="0" smtClean="0">
                <a:latin typeface="Arial"/>
                <a:cs typeface="Arial"/>
              </a:rPr>
              <a:t>Need bigger flares</a:t>
            </a:r>
          </a:p>
          <a:p>
            <a:r>
              <a:rPr lang="en-US" dirty="0" smtClean="0"/>
              <a:t>Looking forward to near UV (out to 1500A, I think) as a part of WLF characterization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91600" cy="533400"/>
          </a:xfrm>
        </p:spPr>
        <p:txBody>
          <a:bodyPr/>
          <a:lstStyle/>
          <a:p>
            <a:r>
              <a:rPr lang="en-US" sz="4000" dirty="0" smtClean="0"/>
              <a:t>EVE ESP</a:t>
            </a:r>
            <a:r>
              <a:rPr lang="en-US" sz="4000" dirty="0" smtClean="0"/>
              <a:t> and SOL2010</a:t>
            </a:r>
            <a:r>
              <a:rPr lang="en-US" sz="4000" dirty="0" smtClean="0"/>
              <a:t>-06-12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6" name="Picture 5" descr="esp_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04360" y="1371600"/>
            <a:ext cx="4587240" cy="32766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Picture 9" descr="didkovsk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400" y="3857231"/>
            <a:ext cx="4114800" cy="292456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14" y="1219200"/>
            <a:ext cx="3802743" cy="249555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91600" cy="533400"/>
          </a:xfrm>
        </p:spPr>
        <p:txBody>
          <a:bodyPr/>
          <a:lstStyle/>
          <a:p>
            <a:r>
              <a:rPr lang="en-US" sz="4000" smtClean="0"/>
              <a:t>ESP </a:t>
            </a:r>
            <a:r>
              <a:rPr lang="en-US" sz="4000" dirty="0" smtClean="0"/>
              <a:t>304A for SOL2010-11-06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Content Placeholder 6" descr="redshift_101106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756" r="-8756"/>
              <a:stretch>
                <a:fillRect/>
              </a:stretch>
            </p:blipFill>
          </mc:Choice>
          <mc:Fallback>
            <p:blipFill>
              <a:blip r:embed="rId3"/>
              <a:srcRect l="-8756" r="-8756"/>
              <a:stretch>
                <a:fillRect/>
              </a:stretch>
            </p:blipFill>
          </mc:Fallback>
        </mc:AlternateContent>
        <p:spPr>
          <a:xfrm>
            <a:off x="457200" y="1447800"/>
            <a:ext cx="7772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EVE 304 narrow </a:t>
            </a:r>
            <a:r>
              <a:rPr lang="en-US" sz="4000" dirty="0" err="1" smtClean="0"/>
              <a:t>vs</a:t>
            </a:r>
            <a:r>
              <a:rPr lang="en-US" sz="4000" dirty="0" smtClean="0"/>
              <a:t> SEM</a:t>
            </a:r>
            <a:endParaRPr lang="en-US" sz="4000" dirty="0"/>
          </a:p>
        </p:txBody>
      </p:sp>
      <p:pic>
        <p:nvPicPr>
          <p:cNvPr id="5" name="Content Placeholder 4" descr="sem_eve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756" r="-8756"/>
              <a:stretch>
                <a:fillRect/>
              </a:stretch>
            </p:blipFill>
          </mc:Choice>
          <mc:Fallback>
            <p:blipFill>
              <a:blip r:embed="rId3"/>
              <a:srcRect l="-8756" r="-8756"/>
              <a:stretch>
                <a:fillRect/>
              </a:stretch>
            </p:blipFill>
          </mc:Fallback>
        </mc:AlternateContent>
        <p:spPr>
          <a:ln>
            <a:solidFill>
              <a:srgbClr val="0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724400"/>
          </a:xfrm>
        </p:spPr>
        <p:txBody>
          <a:bodyPr/>
          <a:lstStyle/>
          <a:p>
            <a:r>
              <a:rPr lang="en-US" dirty="0" smtClean="0"/>
              <a:t>The SDO data for the Sun “as a star” are rather fine</a:t>
            </a:r>
          </a:p>
          <a:p>
            <a:r>
              <a:rPr lang="en-US" dirty="0" smtClean="0"/>
              <a:t>There are many applications of these data</a:t>
            </a:r>
          </a:p>
          <a:p>
            <a:pPr>
              <a:buNone/>
            </a:pPr>
            <a:r>
              <a:rPr lang="en-US" dirty="0" smtClean="0"/>
              <a:t>	- Global flare spectra</a:t>
            </a:r>
          </a:p>
          <a:p>
            <a:pPr>
              <a:buNone/>
            </a:pPr>
            <a:r>
              <a:rPr lang="en-US" dirty="0" smtClean="0"/>
              <a:t>	- Doppler shifts / flare dynamics</a:t>
            </a:r>
          </a:p>
          <a:p>
            <a:pPr>
              <a:buNone/>
            </a:pPr>
            <a:r>
              <a:rPr lang="en-US" dirty="0" smtClean="0"/>
              <a:t>	- Charge-exchange components</a:t>
            </a:r>
          </a:p>
          <a:p>
            <a:pPr>
              <a:buNone/>
            </a:pPr>
            <a:r>
              <a:rPr lang="en-US" dirty="0" smtClean="0"/>
              <a:t>	- Seismology (classical)</a:t>
            </a:r>
          </a:p>
          <a:p>
            <a:pPr>
              <a:buNone/>
            </a:pPr>
            <a:r>
              <a:rPr lang="en-US" dirty="0" smtClean="0"/>
              <a:t>	- Seismology (coronal)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More motivation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75486" cy="47942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03503" y="6248400"/>
            <a:ext cx="2283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Milligan &amp; Dennis 2009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Still m</a:t>
            </a:r>
            <a:r>
              <a:rPr lang="en-US" sz="4000" dirty="0" smtClean="0"/>
              <a:t>ore </a:t>
            </a:r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943600"/>
            <a:ext cx="2009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Kowalski et al. 2010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 descr="or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95400" y="988115"/>
            <a:ext cx="6781800" cy="501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…and yet m</a:t>
            </a:r>
            <a:r>
              <a:rPr lang="en-US" sz="4000" dirty="0" smtClean="0"/>
              <a:t>ore </a:t>
            </a:r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943600"/>
            <a:ext cx="162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Peter et al.</a:t>
            </a:r>
            <a:r>
              <a:rPr lang="en-US" sz="1600" dirty="0" smtClean="0">
                <a:solidFill>
                  <a:srgbClr val="FF0000"/>
                </a:solidFill>
              </a:rPr>
              <a:t>1990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 descr="heii_doppl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9530" y="1371600"/>
            <a:ext cx="772387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09900" y="2705100"/>
            <a:ext cx="7772400" cy="533400"/>
          </a:xfrm>
        </p:spPr>
        <p:txBody>
          <a:bodyPr/>
          <a:lstStyle/>
          <a:p>
            <a:r>
              <a:rPr lang="en-US" dirty="0" smtClean="0"/>
              <a:t>Flare SOL2010-06-12T00:57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5" name="Content Placeholder 14" descr="COMPOSITE_PLOTS_ALT2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3290" r="-73290"/>
              <a:stretch>
                <a:fillRect/>
              </a:stretch>
            </p:blipFill>
          </mc:Choice>
          <mc:Fallback>
            <p:blipFill>
              <a:blip r:embed="rId3"/>
              <a:srcRect l="-73290" r="-73290"/>
              <a:stretch>
                <a:fillRect/>
              </a:stretch>
            </p:blipFill>
          </mc:Fallback>
        </mc:AlternateContent>
        <p:spPr>
          <a:xfrm>
            <a:off x="-2590800" y="76200"/>
            <a:ext cx="14935200" cy="6390005"/>
          </a:xfrm>
        </p:spPr>
      </p:pic>
      <p:sp>
        <p:nvSpPr>
          <p:cNvPr id="6" name="Rectangle 5"/>
          <p:cNvSpPr/>
          <p:nvPr/>
        </p:nvSpPr>
        <p:spPr>
          <a:xfrm rot="5400000">
            <a:off x="6259936" y="2978870"/>
            <a:ext cx="4096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Martinez-</a:t>
            </a:r>
            <a:r>
              <a:rPr lang="en-US" sz="2400" dirty="0" err="1" smtClean="0">
                <a:solidFill>
                  <a:schemeClr val="bg2"/>
                </a:solidFill>
              </a:rPr>
              <a:t>Oliveros</a:t>
            </a:r>
            <a:r>
              <a:rPr lang="en-US" sz="2400" dirty="0" smtClean="0">
                <a:solidFill>
                  <a:schemeClr val="bg2"/>
                </a:solidFill>
              </a:rPr>
              <a:t> et al. 2011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09900" y="2705100"/>
            <a:ext cx="7772400" cy="533400"/>
          </a:xfrm>
        </p:spPr>
        <p:txBody>
          <a:bodyPr/>
          <a:lstStyle/>
          <a:p>
            <a:r>
              <a:rPr lang="en-US" dirty="0" smtClean="0"/>
              <a:t>Flare SOL2010-06-12T00:57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5" name="Content Placeholder 14" descr="COMPOSITE_PLOTS_ALT2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3290" r="-73290"/>
              <a:stretch>
                <a:fillRect/>
              </a:stretch>
            </p:blipFill>
          </mc:Choice>
          <mc:Fallback>
            <p:blipFill>
              <a:blip r:embed="rId3"/>
              <a:srcRect l="-73290" r="-73290"/>
              <a:stretch>
                <a:fillRect/>
              </a:stretch>
            </p:blipFill>
          </mc:Fallback>
        </mc:AlternateContent>
        <p:spPr>
          <a:xfrm>
            <a:off x="-2590800" y="76200"/>
            <a:ext cx="14935200" cy="6390005"/>
          </a:xfrm>
        </p:spPr>
      </p:pic>
      <p:sp>
        <p:nvSpPr>
          <p:cNvPr id="6" name="Rectangle 5"/>
          <p:cNvSpPr/>
          <p:nvPr/>
        </p:nvSpPr>
        <p:spPr>
          <a:xfrm rot="5400000">
            <a:off x="6259936" y="2978870"/>
            <a:ext cx="4096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Martinez-</a:t>
            </a:r>
            <a:r>
              <a:rPr lang="en-US" sz="2400" dirty="0" err="1" smtClean="0">
                <a:solidFill>
                  <a:schemeClr val="bg2"/>
                </a:solidFill>
              </a:rPr>
              <a:t>Oliveros</a:t>
            </a:r>
            <a:r>
              <a:rPr lang="en-US" sz="2400" dirty="0" smtClean="0">
                <a:solidFill>
                  <a:schemeClr val="bg2"/>
                </a:solidFill>
              </a:rPr>
              <a:t> et al. 2011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3429000" y="3048000"/>
            <a:ext cx="2392680" cy="2362200"/>
          </a:xfrm>
          <a:prstGeom prst="donut">
            <a:avLst>
              <a:gd name="adj" fmla="val 425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TextBox 8"/>
          <p:cNvSpPr txBox="1"/>
          <p:nvPr/>
        </p:nvSpPr>
        <p:spPr>
          <a:xfrm>
            <a:off x="5410200" y="50292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 304A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Sun-as-a-star EUV tools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724400"/>
          </a:xfrm>
        </p:spPr>
        <p:txBody>
          <a:bodyPr/>
          <a:lstStyle/>
          <a:p>
            <a:r>
              <a:rPr lang="en-US" dirty="0" smtClean="0"/>
              <a:t>SOHO/SEM: broad EUV band at 30.4+-4 nm</a:t>
            </a:r>
          </a:p>
          <a:p>
            <a:r>
              <a:rPr lang="en-US" dirty="0" smtClean="0"/>
              <a:t>SDO/EVE MEGS-A: far-UV, 1 A resolution, 10 </a:t>
            </a:r>
            <a:r>
              <a:rPr lang="en-US" dirty="0" err="1" smtClean="0"/>
              <a:t>s</a:t>
            </a:r>
            <a:r>
              <a:rPr lang="en-US" dirty="0" smtClean="0"/>
              <a:t> cadence (data available)</a:t>
            </a:r>
          </a:p>
          <a:p>
            <a:r>
              <a:rPr lang="en-US" dirty="0" smtClean="0"/>
              <a:t>SDO/EVE MEGS-B: near-UV, 1 A resolution, 10 </a:t>
            </a:r>
            <a:r>
              <a:rPr lang="en-US" dirty="0" err="1" smtClean="0"/>
              <a:t>s</a:t>
            </a:r>
            <a:r>
              <a:rPr lang="en-US" dirty="0" smtClean="0"/>
              <a:t> cadence (to be released in a week or so)</a:t>
            </a:r>
          </a:p>
          <a:p>
            <a:r>
              <a:rPr lang="en-US" dirty="0" smtClean="0"/>
              <a:t>SDO/EVE ESP (broad EUV bands, 0.25 </a:t>
            </a:r>
            <a:r>
              <a:rPr lang="en-US" dirty="0" err="1" smtClean="0"/>
              <a:t>s</a:t>
            </a:r>
            <a:r>
              <a:rPr lang="en-US" dirty="0" smtClean="0"/>
              <a:t> cadence)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Line detail, total and subtracted</a:t>
            </a:r>
            <a:endParaRPr lang="en-US" sz="4000" dirty="0"/>
          </a:p>
        </p:txBody>
      </p:sp>
      <p:pic>
        <p:nvPicPr>
          <p:cNvPr id="5" name="Content Placeholder 4" descr="eve_spectra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756" r="-8756"/>
              <a:stretch>
                <a:fillRect/>
              </a:stretch>
            </p:blipFill>
          </mc:Choice>
          <mc:Fallback>
            <p:blipFill>
              <a:blip r:embed="rId3"/>
              <a:srcRect l="-8756" r="-8756"/>
              <a:stretch>
                <a:fillRect/>
              </a:stretch>
            </p:blipFill>
          </mc:Fallback>
        </mc:AlternateContent>
        <p:spPr>
          <a:ln>
            <a:solidFill>
              <a:schemeClr val="bg2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Berkeley Jan. 26, 2011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676400"/>
            <a:ext cx="185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Flare </a:t>
            </a:r>
            <a:r>
              <a:rPr lang="en-US" dirty="0" err="1" smtClean="0">
                <a:solidFill>
                  <a:srgbClr val="000000"/>
                </a:solidFill>
              </a:rPr>
              <a:t>vs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preflare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962400"/>
            <a:ext cx="228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Impulsive </a:t>
            </a:r>
            <a:r>
              <a:rPr lang="en-US" dirty="0" err="1" smtClean="0">
                <a:solidFill>
                  <a:srgbClr val="000000"/>
                </a:solidFill>
              </a:rPr>
              <a:t>vs</a:t>
            </a:r>
            <a:r>
              <a:rPr lang="en-US" dirty="0" smtClean="0">
                <a:solidFill>
                  <a:srgbClr val="000000"/>
                </a:solidFill>
              </a:rPr>
              <a:t> gradual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52908</TotalTime>
  <Words>556</Words>
  <Application>Microsoft PowerPoint</Application>
  <PresentationFormat>On-screen Show (4:3)</PresentationFormat>
  <Paragraphs>79</Paragraphs>
  <Slides>24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Blank Presentation</vt:lpstr>
      <vt:lpstr>Office Theme</vt:lpstr>
      <vt:lpstr>I have been  studying EVE</vt:lpstr>
      <vt:lpstr>Motivation: global spectrum</vt:lpstr>
      <vt:lpstr>More motivation</vt:lpstr>
      <vt:lpstr>Still more motivation</vt:lpstr>
      <vt:lpstr>…and yet more motivation</vt:lpstr>
      <vt:lpstr>Flare SOL2010-06-12T00:57</vt:lpstr>
      <vt:lpstr>Flare SOL2010-06-12T00:57</vt:lpstr>
      <vt:lpstr>Sun-as-a-star EUV tools</vt:lpstr>
      <vt:lpstr>Line detail, total and subtracted</vt:lpstr>
      <vt:lpstr>Doppler shift?</vt:lpstr>
      <vt:lpstr>EVE 304A for SOL2010-06-12T00:57</vt:lpstr>
      <vt:lpstr>Calibration  0.0006 nm =&gt; 0.0006/30.4 c or about 6 km/s</vt:lpstr>
      <vt:lpstr>Calibration  0.0006 nm =&gt; 0.0006/30.4 c or about 6 km/s  Amazing!</vt:lpstr>
      <vt:lpstr>304 time series, one day</vt:lpstr>
      <vt:lpstr>Flux and Doppler, one day</vt:lpstr>
      <vt:lpstr>EVE 304 narrow vs SEM</vt:lpstr>
      <vt:lpstr>EVE 304 vs SEM, broad</vt:lpstr>
      <vt:lpstr>EVE 304, SEM, EVE broad</vt:lpstr>
      <vt:lpstr>Broad passband</vt:lpstr>
      <vt:lpstr>Comments on EVE</vt:lpstr>
      <vt:lpstr>EVE ESP and SOL2010-06-12</vt:lpstr>
      <vt:lpstr>ESP 304A for SOL2010-11-06</vt:lpstr>
      <vt:lpstr>EVE 304 narrow vs SEM</vt:lpstr>
      <vt:lpstr>Conclusions</vt:lpstr>
    </vt:vector>
  </TitlesOfParts>
  <Company>Lockheed Martin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White Light Flares: TRACE and HXT Observations</dc:title>
  <dc:creator>Thomas Metcalf</dc:creator>
  <cp:keywords/>
  <cp:lastModifiedBy>Lyndsay Fletcher</cp:lastModifiedBy>
  <cp:revision>715</cp:revision>
  <cp:lastPrinted>2011-01-26T04:45:25Z</cp:lastPrinted>
  <dcterms:created xsi:type="dcterms:W3CDTF">2011-01-26T16:36:37Z</dcterms:created>
  <dcterms:modified xsi:type="dcterms:W3CDTF">2011-01-26T17:12:47Z</dcterms:modified>
</cp:coreProperties>
</file>