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6" r:id="rId5"/>
    <p:sldId id="264" r:id="rId6"/>
    <p:sldId id="267" r:id="rId7"/>
    <p:sldId id="271" r:id="rId8"/>
    <p:sldId id="273" r:id="rId9"/>
    <p:sldId id="275" r:id="rId10"/>
    <p:sldId id="274" r:id="rId11"/>
    <p:sldId id="265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54F2-6EA5-C949-90ED-9071E1D05D5E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d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44575"/>
            <a:ext cx="84582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Hard X-ray Diagnostics</a:t>
            </a:r>
            <a:br>
              <a:rPr lang="en-US" sz="6000" dirty="0" smtClean="0"/>
            </a:br>
            <a:r>
              <a:rPr lang="en-US" sz="6000" dirty="0" smtClean="0"/>
              <a:t>of Solar Eruptions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H. Hudson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SSL, UC Berkeley and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U. Of Glasgow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accelerated non-thermal particles dominate the </a:t>
            </a:r>
            <a:r>
              <a:rPr lang="en-US" dirty="0" err="1" smtClean="0"/>
              <a:t>energetics</a:t>
            </a:r>
            <a:r>
              <a:rPr lang="en-US" dirty="0" smtClean="0"/>
              <a:t> of all phases of a solar flare.</a:t>
            </a:r>
          </a:p>
          <a:p>
            <a:r>
              <a:rPr lang="en-US" dirty="0" smtClean="0"/>
              <a:t>The particles have long stopping ranges, and the energy they transport does not dissipate locally.</a:t>
            </a:r>
          </a:p>
          <a:p>
            <a:r>
              <a:rPr lang="en-US" dirty="0" smtClean="0"/>
              <a:t>Flare theories and models need to account for this “action at a distance.”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stuff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10200" y="649128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Courtesy Jiong Qiu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98450"/>
            <a:ext cx="7296150" cy="5576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0" y="6019800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Sun, 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Meter-wave radio phenomena require (types I-V etc.) require non-thermal electrons.</a:t>
            </a:r>
          </a:p>
          <a:p>
            <a:r>
              <a:rPr lang="en-US" sz="2400" dirty="0" smtClean="0"/>
              <a:t>These also emit X-ray </a:t>
            </a:r>
            <a:r>
              <a:rPr lang="en-US" sz="2400" dirty="0" err="1" smtClean="0"/>
              <a:t>bremsstrahlung</a:t>
            </a:r>
            <a:r>
              <a:rPr lang="en-US" sz="2400" dirty="0" smtClean="0"/>
              <a:t>, but not very efficiently (~10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With the X-rays, we can study </a:t>
            </a:r>
            <a:r>
              <a:rPr lang="en-US" sz="2400" dirty="0" err="1" smtClean="0"/>
              <a:t>energetics</a:t>
            </a:r>
            <a:r>
              <a:rPr lang="en-US" sz="2400" dirty="0" smtClean="0"/>
              <a:t> more directly.</a:t>
            </a:r>
          </a:p>
          <a:p>
            <a:r>
              <a:rPr lang="en-US" sz="2400" dirty="0" smtClean="0"/>
              <a:t>Limb occultation, plus imagers on </a:t>
            </a:r>
            <a:r>
              <a:rPr lang="en-US" sz="2400" i="1" dirty="0" err="1" smtClean="0"/>
              <a:t>Yohkoh</a:t>
            </a:r>
            <a:r>
              <a:rPr lang="en-US" sz="2400" dirty="0" smtClean="0"/>
              <a:t> and </a:t>
            </a:r>
            <a:r>
              <a:rPr lang="en-US" sz="2400" i="1" dirty="0" smtClean="0"/>
              <a:t>RHESSI</a:t>
            </a:r>
            <a:r>
              <a:rPr lang="en-US" sz="2400" dirty="0" smtClean="0"/>
              <a:t> have greatly expanded our knowledge.</a:t>
            </a:r>
          </a:p>
          <a:p>
            <a:r>
              <a:rPr lang="en-US" sz="2400" dirty="0" smtClean="0"/>
              <a:t>See </a:t>
            </a:r>
            <a:r>
              <a:rPr lang="en-US" sz="2400" dirty="0" err="1" smtClean="0"/>
              <a:t>Krucker</a:t>
            </a:r>
            <a:r>
              <a:rPr lang="en-US" sz="2400" dirty="0" smtClean="0"/>
              <a:t> et al., A&amp;A Rev 16, 155 (2008) for full details.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March 30, 1969 occultation event (OSO-5; Frost &amp; Dennis 1971)</a:t>
            </a:r>
          </a:p>
          <a:p>
            <a:r>
              <a:rPr lang="en-US" sz="2400" dirty="0" smtClean="0"/>
              <a:t>Two occultation events observed by OSO-7 (Hudson 1978; Hudson et al. </a:t>
            </a:r>
            <a:r>
              <a:rPr lang="en-US" sz="2400" dirty="0" smtClean="0"/>
              <a:t>1982)</a:t>
            </a:r>
            <a:endParaRPr lang="en-US" sz="2400" dirty="0" smtClean="0"/>
          </a:p>
          <a:p>
            <a:r>
              <a:rPr lang="en-US" sz="2400" dirty="0" smtClean="0"/>
              <a:t>Direct imaging: </a:t>
            </a:r>
            <a:r>
              <a:rPr lang="en-US" sz="2400" dirty="0" err="1" smtClean="0"/>
              <a:t>Hinotori</a:t>
            </a:r>
            <a:r>
              <a:rPr lang="en-US" sz="2400" dirty="0" smtClean="0"/>
              <a:t> May 13, 1981</a:t>
            </a:r>
          </a:p>
          <a:p>
            <a:r>
              <a:rPr lang="en-US" sz="2400" dirty="0" smtClean="0"/>
              <a:t>Stereoscopic observations: Kane, 1983</a:t>
            </a:r>
          </a:p>
          <a:p>
            <a:r>
              <a:rPr lang="en-US" sz="2400" dirty="0" smtClean="0"/>
              <a:t>CME significance: Kiplinger 1995</a:t>
            </a:r>
          </a:p>
          <a:p>
            <a:r>
              <a:rPr lang="en-US" sz="2400" dirty="0" smtClean="0"/>
              <a:t>Moving coronal source: Hudson et al.  2001</a:t>
            </a:r>
          </a:p>
          <a:p>
            <a:r>
              <a:rPr lang="en-US" sz="2400" dirty="0" smtClean="0"/>
              <a:t>RHESSI: </a:t>
            </a:r>
            <a:r>
              <a:rPr lang="en-US" sz="2400" dirty="0" err="1" smtClean="0"/>
              <a:t>Krucker</a:t>
            </a:r>
            <a:r>
              <a:rPr lang="en-US" sz="2400" dirty="0" smtClean="0"/>
              <a:t> et al., A&amp;A Rev 16, 155 (2008) for full details of many events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 occultation</a:t>
            </a:r>
            <a:endParaRPr lang="en-US" dirty="0"/>
          </a:p>
        </p:txBody>
      </p:sp>
      <p:pic>
        <p:nvPicPr>
          <p:cNvPr id="3" name="Picture 2" descr="Pages from mckenzie_75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906982" cy="3581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ot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64182" y="1334532"/>
            <a:ext cx="4292600" cy="4292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79658" y="5257800"/>
            <a:ext cx="18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McKenzie, 1975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1462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SOL1969-03-31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72484" y="2362200"/>
            <a:ext cx="366516" cy="22562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 II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685800"/>
            <a:ext cx="183290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4371660"/>
            <a:ext cx="3047999" cy="12671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938212"/>
            <a:ext cx="340216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581400"/>
            <a:ext cx="1890399" cy="283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8652" y="685800"/>
            <a:ext cx="2596748" cy="26336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2641" y="3850796"/>
            <a:ext cx="2642759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" y="3810000"/>
            <a:ext cx="182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Frost &amp; Dennis 1971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3931" y="5712023"/>
            <a:ext cx="1950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Palmer &amp; </a:t>
            </a:r>
            <a:r>
              <a:rPr lang="en-US" sz="1400" dirty="0" err="1" smtClean="0"/>
              <a:t>Smerd</a:t>
            </a:r>
            <a:r>
              <a:rPr lang="en-US" sz="1400" dirty="0" smtClean="0"/>
              <a:t> 1972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19611" y="6400800"/>
            <a:ext cx="1871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Kawabata et al. 1983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99723" y="6477000"/>
            <a:ext cx="169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Hudson et al. 2001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27923" y="2590800"/>
            <a:ext cx="169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Hudson et al. </a:t>
            </a:r>
            <a:r>
              <a:rPr lang="en-US" sz="1400" dirty="0" smtClean="0"/>
              <a:t>1978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3352800"/>
            <a:ext cx="105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Kane 1983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Coronal Hard X-ray 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0"/>
            <a:ext cx="1981200" cy="1261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578465"/>
            <a:ext cx="1981201" cy="18669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25962"/>
            <a:ext cx="1981200" cy="21919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67000" y="1219200"/>
            <a:ext cx="570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SOL2000-04-18: </a:t>
            </a:r>
            <a:r>
              <a:rPr lang="en-US" dirty="0" err="1" smtClean="0"/>
              <a:t>Yohkoh</a:t>
            </a:r>
            <a:r>
              <a:rPr lang="en-US" dirty="0" smtClean="0"/>
              <a:t>/SXT observation, 23-33 </a:t>
            </a:r>
            <a:r>
              <a:rPr lang="en-US" dirty="0" err="1" smtClean="0"/>
              <a:t>keV</a:t>
            </a:r>
            <a:r>
              <a:rPr lang="en-US" dirty="0" smtClean="0"/>
              <a:t>, occultation height ~88 Mm. For this event one could infer that the non-thermal pressure dominated the core plasma pressure (Hudson et al. 2001).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78996" y="3039070"/>
            <a:ext cx="570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SOL2002-10-27: RHESSI observation, 10-30 </a:t>
            </a:r>
            <a:r>
              <a:rPr lang="en-US" dirty="0" err="1" smtClean="0"/>
              <a:t>keV</a:t>
            </a:r>
            <a:r>
              <a:rPr lang="en-US" dirty="0" smtClean="0"/>
              <a:t>, occultation height ~100 Mm (</a:t>
            </a:r>
            <a:r>
              <a:rPr lang="en-US" dirty="0" err="1" smtClean="0"/>
              <a:t>Krucker</a:t>
            </a:r>
            <a:r>
              <a:rPr lang="en-US" dirty="0" smtClean="0"/>
              <a:t> et al. 2007). This event was also see on-disk from a Mars perspective.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78996" y="4611469"/>
            <a:ext cx="5703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SOL2005-02-20: RHESSI observation, 250-500 </a:t>
            </a:r>
            <a:r>
              <a:rPr lang="en-US" dirty="0" err="1" smtClean="0"/>
              <a:t>keV</a:t>
            </a:r>
            <a:r>
              <a:rPr lang="en-US" dirty="0" smtClean="0"/>
              <a:t>, height ~40 Mm (</a:t>
            </a:r>
            <a:r>
              <a:rPr lang="en-US" dirty="0" err="1" smtClean="0"/>
              <a:t>Krucker</a:t>
            </a:r>
            <a:r>
              <a:rPr lang="en-US" dirty="0" smtClean="0"/>
              <a:t> et al. 2008). With RHESSI imaging one does not absolutely need the accident of occultation since we can just use projection to get a crude altitude. These high photon energies are remarkable and imply a highly non-thermal plasma inclusion in the corona.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RHESSI Occultation Event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3454400" cy="18785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3568700" cy="17587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3962401"/>
            <a:ext cx="70402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Observations of SOL2007-12-31 reported by </a:t>
            </a:r>
            <a:r>
              <a:rPr lang="en-US" dirty="0" err="1" smtClean="0"/>
              <a:t>Krucker</a:t>
            </a:r>
            <a:r>
              <a:rPr lang="en-US" dirty="0" smtClean="0"/>
              <a:t> et al. (2010).</a:t>
            </a:r>
          </a:p>
          <a:p>
            <a:r>
              <a:rPr lang="en-US" dirty="0" smtClean="0"/>
              <a:t>• Thin-target </a:t>
            </a:r>
            <a:r>
              <a:rPr lang="en-US" dirty="0" err="1" smtClean="0"/>
              <a:t>bremsstrahlung</a:t>
            </a:r>
            <a:r>
              <a:rPr lang="en-US" dirty="0" smtClean="0"/>
              <a:t> observations require rapid heating:</a:t>
            </a:r>
          </a:p>
          <a:p>
            <a:r>
              <a:rPr lang="en-US" dirty="0" smtClean="0"/>
              <a:t>				</a:t>
            </a:r>
          </a:p>
          <a:p>
            <a:r>
              <a:rPr lang="en-US" dirty="0" smtClean="0"/>
              <a:t>			              </a:t>
            </a:r>
            <a:r>
              <a:rPr lang="en-US" dirty="0" err="1" smtClean="0"/>
              <a:t>dT/dt</a:t>
            </a:r>
            <a:r>
              <a:rPr lang="en-US" dirty="0" smtClean="0"/>
              <a:t> = 4.5 n</a:t>
            </a:r>
            <a:r>
              <a:rPr lang="en-US" baseline="-25000" dirty="0" smtClean="0"/>
              <a:t>9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keV</a:t>
            </a:r>
            <a:r>
              <a:rPr lang="en-US" dirty="0" smtClean="0"/>
              <a:t> s</a:t>
            </a:r>
            <a:r>
              <a:rPr lang="en-US" baseline="30000" dirty="0" smtClean="0"/>
              <a:t>-1 </a:t>
            </a:r>
            <a:r>
              <a:rPr lang="en-US" dirty="0" smtClean="0"/>
              <a:t>.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• For the observed limit on ambient density, this source requires </a:t>
            </a:r>
          </a:p>
          <a:p>
            <a:r>
              <a:rPr lang="en-US" dirty="0" err="1" smtClean="0"/>
              <a:t>dT/dt</a:t>
            </a:r>
            <a:r>
              <a:rPr lang="en-US" dirty="0" smtClean="0"/>
              <a:t> ~ 5 MK/</a:t>
            </a:r>
            <a:r>
              <a:rPr lang="en-US" dirty="0" err="1" smtClean="0"/>
              <a:t>s</a:t>
            </a:r>
            <a:r>
              <a:rPr lang="en-US" dirty="0" smtClean="0"/>
              <a:t>. This is faster than the Coulomb (</a:t>
            </a:r>
            <a:r>
              <a:rPr lang="en-US" dirty="0" err="1" smtClean="0"/>
              <a:t>e,p</a:t>
            </a:r>
            <a:r>
              <a:rPr lang="en-US" dirty="0" smtClean="0"/>
              <a:t>) relaxation can permit, and so there is no core thermal distribution for electrons in this plasma.</a:t>
            </a:r>
          </a:p>
          <a:p>
            <a:endParaRPr lang="en-US" baseline="30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Particles and </a:t>
            </a:r>
            <a:r>
              <a:rPr lang="en-US" dirty="0" err="1" smtClean="0"/>
              <a:t>Energetics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Electron acceleration to &gt;10 </a:t>
            </a:r>
            <a:r>
              <a:rPr lang="en-US" sz="2000" dirty="0" err="1" smtClean="0"/>
              <a:t>keV</a:t>
            </a:r>
            <a:r>
              <a:rPr lang="en-US" sz="2000" dirty="0" smtClean="0"/>
              <a:t> (to ~100 </a:t>
            </a:r>
            <a:r>
              <a:rPr lang="en-US" sz="2000" dirty="0" err="1" smtClean="0"/>
              <a:t>kT</a:t>
            </a:r>
            <a:r>
              <a:rPr lang="en-US" sz="2000" dirty="0" smtClean="0"/>
              <a:t>) dominates the impulsive-phase energy release (Kane &amp; </a:t>
            </a:r>
            <a:r>
              <a:rPr lang="en-US" sz="2000" dirty="0" smtClean="0"/>
              <a:t>Donnelly, 1971; Brown, 1971; Hudson, 1972; </a:t>
            </a:r>
            <a:r>
              <a:rPr lang="en-US" sz="2000" dirty="0" smtClean="0"/>
              <a:t>Lin &amp; </a:t>
            </a:r>
            <a:r>
              <a:rPr lang="en-US" sz="2000" dirty="0" smtClean="0"/>
              <a:t>Hudson, </a:t>
            </a:r>
            <a:r>
              <a:rPr lang="en-US" sz="2000" dirty="0" smtClean="0"/>
              <a:t>1976). </a:t>
            </a:r>
          </a:p>
          <a:p>
            <a:r>
              <a:rPr lang="en-US" sz="2000" dirty="0" smtClean="0"/>
              <a:t>SEP protons may contain 10% of the total flare energy (</a:t>
            </a:r>
            <a:r>
              <a:rPr lang="en-US" sz="2000" dirty="0" err="1" smtClean="0"/>
              <a:t>Mewaldt</a:t>
            </a:r>
            <a:r>
              <a:rPr lang="en-US" sz="2000" dirty="0" smtClean="0"/>
              <a:t> et al., 2008)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Ion energy in the impulsive phase may compare with electron energy (</a:t>
            </a:r>
            <a:r>
              <a:rPr lang="en-US" sz="2000" dirty="0" err="1" smtClean="0"/>
              <a:t>Ramaty</a:t>
            </a:r>
            <a:r>
              <a:rPr lang="en-US" sz="2000" dirty="0" smtClean="0"/>
              <a:t> et al. 1995).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7" y="3886200"/>
            <a:ext cx="3725943" cy="23621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65" y="3886201"/>
            <a:ext cx="2428635" cy="236219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7000" y="6324600"/>
            <a:ext cx="2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Ramaty</a:t>
            </a:r>
            <a:r>
              <a:rPr lang="en-US" dirty="0" smtClean="0"/>
              <a:t> et al. 1995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4029" y="6248400"/>
            <a:ext cx="218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Mewaldt</a:t>
            </a:r>
            <a:r>
              <a:rPr lang="en-US" dirty="0" smtClean="0"/>
              <a:t> et al. </a:t>
            </a:r>
            <a:r>
              <a:rPr lang="en-US" smtClean="0"/>
              <a:t>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at a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resistive MHD models, Ohm’s Law imposes the requirement of local heating.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This is not what we observe! Particles can have enormous ranges, approaching the physical scale of the corona.</a:t>
            </a:r>
          </a:p>
          <a:p>
            <a:r>
              <a:rPr lang="en-US" sz="2000" dirty="0" smtClean="0"/>
              <a:t>Models this superficial may be forced to resemble the data, but can never self-consistently describe the physical processes involved with any precision.</a:t>
            </a:r>
          </a:p>
          <a:p>
            <a:r>
              <a:rPr lang="en-US" sz="2000" dirty="0" smtClean="0"/>
              <a:t>The several strong lines of evidence that particles contain important parts of the flare/CME energy – </a:t>
            </a:r>
            <a:r>
              <a:rPr lang="en-US" sz="2000" i="1" dirty="0" smtClean="0"/>
              <a:t>most </a:t>
            </a:r>
            <a:r>
              <a:rPr lang="en-US" sz="2000" dirty="0" smtClean="0"/>
              <a:t>of the impulsive-phase energy – means that we cannot ignore their property of  “action at a distance”.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757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Hard X-ray Diagnostics of Solar Eruptions</vt:lpstr>
      <vt:lpstr>Background information</vt:lpstr>
      <vt:lpstr>History I</vt:lpstr>
      <vt:lpstr>Limb occultation</vt:lpstr>
      <vt:lpstr>History II</vt:lpstr>
      <vt:lpstr>Coronal Hard X-ray Sources</vt:lpstr>
      <vt:lpstr>RHESSI Occultation Event</vt:lpstr>
      <vt:lpstr>Particles and Energetics</vt:lpstr>
      <vt:lpstr>Action at a Distance</vt:lpstr>
      <vt:lpstr>Conclusions</vt:lpstr>
      <vt:lpstr>Extra stuff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Lyndsay Fletcher</dc:creator>
  <cp:lastModifiedBy>Lyndsay Fletcher</cp:lastModifiedBy>
  <cp:revision>35</cp:revision>
  <dcterms:created xsi:type="dcterms:W3CDTF">2012-01-12T09:32:48Z</dcterms:created>
  <dcterms:modified xsi:type="dcterms:W3CDTF">2012-01-12T09:46:39Z</dcterms:modified>
</cp:coreProperties>
</file>