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358" r:id="rId2"/>
    <p:sldId id="351" r:id="rId3"/>
    <p:sldId id="259" r:id="rId4"/>
    <p:sldId id="263" r:id="rId5"/>
    <p:sldId id="361" r:id="rId6"/>
    <p:sldId id="312" r:id="rId7"/>
    <p:sldId id="352" r:id="rId8"/>
    <p:sldId id="353" r:id="rId9"/>
    <p:sldId id="304" r:id="rId10"/>
    <p:sldId id="359" r:id="rId11"/>
    <p:sldId id="360" r:id="rId12"/>
    <p:sldId id="264" r:id="rId13"/>
    <p:sldId id="356" r:id="rId14"/>
    <p:sldId id="357" r:id="rId15"/>
    <p:sldId id="324" r:id="rId16"/>
    <p:sldId id="323" r:id="rId17"/>
    <p:sldId id="325" r:id="rId18"/>
    <p:sldId id="328" r:id="rId19"/>
    <p:sldId id="355" r:id="rId20"/>
    <p:sldId id="330" r:id="rId21"/>
    <p:sldId id="335" r:id="rId22"/>
    <p:sldId id="354" r:id="rId23"/>
    <p:sldId id="362" r:id="rId24"/>
    <p:sldId id="363" r:id="rId25"/>
    <p:sldId id="334" r:id="rId26"/>
    <p:sldId id="365" r:id="rId27"/>
    <p:sldId id="36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/>
    <p:restoredTop sz="94658"/>
  </p:normalViewPr>
  <p:slideViewPr>
    <p:cSldViewPr snapToObjects="1">
      <p:cViewPr varScale="1">
        <p:scale>
          <a:sx n="120" d="100"/>
          <a:sy n="120" d="100"/>
        </p:scale>
        <p:origin x="584" y="18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398DB-0255-564D-890C-64D4DD6635FE}" type="datetimeFigureOut">
              <a:rPr lang="en-US" smtClean="0"/>
              <a:pPr/>
              <a:t>6/18/25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93697-65D0-E04C-AFCF-F3A2D463C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C0B19-BB34-990A-7807-AE98A81CD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840F7E-CEC5-DE2F-D383-526EA69CD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6503B6-7B0E-4713-C9D9-A9AC99D36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93864-A557-068A-89E2-E5B16FE8E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93697-65D0-E04C-AFCF-F3A2D463C2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5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93697-65D0-E04C-AFCF-F3A2D463C2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93697-65D0-E04C-AFCF-F3A2D463C2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12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ECEDC-C0EA-B5B2-80ED-778A4B5BC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57C697-EECC-36C6-EE86-B181311B23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327B51-FB2C-B356-2EDB-952A8A21E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AFB98-404C-7C2D-F236-BB56892E4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93697-65D0-E04C-AFCF-F3A2D463C2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30671-3AD5-7787-244F-C712B2B21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FCEB7-4D25-C61E-FC58-A23AE1531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67333F-AF8D-8FD1-991E-0BDA6795C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F9E37-684E-A44C-18F2-F3CE80C9C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93697-65D0-E04C-AFCF-F3A2D463C2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8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1BEA-7E8F-104D-86DC-F6342481A702}" type="datetime1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792D-47B5-C649-84DF-98EAC1149911}" type="datetime1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03BC-93D3-4F47-B913-116F5409CB68}" type="datetime1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0829-5C40-0845-BCED-9309133D0629}" type="datetime1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1E76-8F10-7449-8ABA-07998FA72620}" type="datetime1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8BB1-6453-9043-8161-2FBCB31C0B4B}" type="datetime1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33A-07C2-CC49-9359-B3986B02CFAE}" type="datetime1">
              <a:rPr lang="en-US" smtClean="0"/>
              <a:t>6/18/25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1DE-CE2E-3045-BB14-B8053AD8672C}" type="datetime1">
              <a:rPr lang="en-US" smtClean="0"/>
              <a:t>6/18/25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F8F1-3B49-C54A-801A-96035AE60FC3}" type="datetime1">
              <a:rPr lang="en-US" smtClean="0"/>
              <a:t>6/18/25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37B-DD5F-E64D-9594-AAF59EFA87ED}" type="datetime1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6AF0B-94AC-3541-96C8-0B330331C368}" type="datetime1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6B7F5-B3CA-E747-A6F4-CEF7E08627BF}" type="datetime1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 Andrews 18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5BFA1-A699-B24A-A451-EA7472FC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12B7D-A09D-8355-39BB-D185BB982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7CD1-A2D8-1D55-A937-EA294263E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6804507" cy="1367945"/>
          </a:xfrm>
        </p:spPr>
        <p:txBody>
          <a:bodyPr>
            <a:normAutofit fontScale="90000"/>
          </a:bodyPr>
          <a:lstStyle/>
          <a:p>
            <a:r>
              <a:rPr lang="en-US" dirty="0"/>
              <a:t>Hot Onsets of Solar Flares: Significance and Utility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99C55-69D4-5AAE-5D25-CD60F0C8999B}"/>
              </a:ext>
            </a:extLst>
          </p:cNvPr>
          <p:cNvSpPr txBox="1"/>
          <p:nvPr/>
        </p:nvSpPr>
        <p:spPr>
          <a:xfrm>
            <a:off x="3155741" y="2057400"/>
            <a:ext cx="222028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Hugh Hudson</a:t>
            </a:r>
          </a:p>
          <a:p>
            <a:pPr algn="ctr"/>
            <a:r>
              <a:rPr lang="en-US" dirty="0"/>
              <a:t>UC Berkeley; Glasgow</a:t>
            </a:r>
          </a:p>
          <a:p>
            <a:pPr algn="ctr"/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968823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04137-FF93-AD82-EDEB-2E739B5E4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6C04-7DFA-AEB5-8733-202DFEE9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Deflagration wave?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0A4B-0D87-FDC7-6CA1-E243341AD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HOPE development is imperceptibly slow</a:t>
            </a:r>
          </a:p>
          <a:p>
            <a:r>
              <a:rPr lang="en-US" sz="2400" dirty="0"/>
              <a:t>Sound and Alfvén speeds imply much more rapid development</a:t>
            </a:r>
          </a:p>
          <a:p>
            <a:r>
              <a:rPr lang="en-US" sz="2400" dirty="0"/>
              <a:t>It has a regulated temperature</a:t>
            </a:r>
          </a:p>
          <a:p>
            <a:r>
              <a:rPr lang="en-US" sz="2400" b="1" dirty="0"/>
              <a:t>Deflagration wave?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C5CD2-5576-F1F8-59A4-300CA4FB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96CFC-78CD-978D-3F8F-F72A0E61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89684-85C8-C42C-6772-9B8DA91B2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95506-47B3-DC0D-AA76-8D4ACF82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Deflagration wave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60645-51E0-A72F-93F7-60A7A21DD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56" y="1417638"/>
            <a:ext cx="6737087" cy="33137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30E2D-6A03-454A-B307-5A2CADEA7D99}"/>
              </a:ext>
            </a:extLst>
          </p:cNvPr>
          <p:cNvSpPr txBox="1"/>
          <p:nvPr/>
        </p:nvSpPr>
        <p:spPr>
          <a:xfrm>
            <a:off x="2438400" y="4738418"/>
            <a:ext cx="5019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400" dirty="0"/>
              <a:t>Monolithic. What controls T?</a:t>
            </a:r>
          </a:p>
          <a:p>
            <a:pPr marL="457200" indent="-457200">
              <a:buAutoNum type="alphaLcParenBoth"/>
            </a:pPr>
            <a:r>
              <a:rPr lang="en-US" sz="2400" dirty="0"/>
              <a:t>Deflagration. T related to medium?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18EC2F-2399-B61F-D9FF-B9EE0454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0A2125-96A9-66C8-562E-231E8CC6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0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ABE5-3BAB-2B22-9F14-3BC96FAD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1FE72-B513-4A05-27E7-00F9EAE96290}"/>
              </a:ext>
            </a:extLst>
          </p:cNvPr>
          <p:cNvSpPr txBox="1"/>
          <p:nvPr/>
        </p:nvSpPr>
        <p:spPr>
          <a:xfrm>
            <a:off x="1676400" y="1447800"/>
            <a:ext cx="599099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• The HOPE phase is the energy buildup time</a:t>
            </a:r>
          </a:p>
          <a:p>
            <a:r>
              <a:rPr lang="en-US" sz="2400" i="1" dirty="0"/>
              <a:t>	- why so brief an interval?</a:t>
            </a:r>
          </a:p>
          <a:p>
            <a:r>
              <a:rPr lang="en-US" sz="2400" dirty="0"/>
              <a:t>• HOPE represents the actual flare instability</a:t>
            </a:r>
          </a:p>
          <a:p>
            <a:r>
              <a:rPr lang="en-US" sz="2400" dirty="0"/>
              <a:t>	- </a:t>
            </a:r>
            <a:r>
              <a:rPr lang="en-US" sz="2400" i="1" dirty="0"/>
              <a:t>why not an </a:t>
            </a:r>
            <a:r>
              <a:rPr lang="en-US" sz="2400" i="1" dirty="0" err="1"/>
              <a:t>Alfvénic</a:t>
            </a:r>
            <a:r>
              <a:rPr lang="en-US" sz="2400" i="1" dirty="0"/>
              <a:t> time scale?</a:t>
            </a:r>
          </a:p>
          <a:p>
            <a:r>
              <a:rPr lang="en-US" sz="2400" i="1" dirty="0"/>
              <a:t>	- why does the impulsive phase get all</a:t>
            </a:r>
          </a:p>
          <a:p>
            <a:r>
              <a:rPr lang="en-US" sz="2400" i="1" dirty="0"/>
              <a:t>	the energy?</a:t>
            </a:r>
          </a:p>
          <a:p>
            <a:r>
              <a:rPr lang="en-US" sz="2400" i="1" dirty="0"/>
              <a:t>• </a:t>
            </a:r>
            <a:r>
              <a:rPr lang="en-US" sz="2400" dirty="0"/>
              <a:t>Is this a Sweet-Parker phase?</a:t>
            </a:r>
          </a:p>
          <a:p>
            <a:r>
              <a:rPr lang="en-US" sz="2400" dirty="0"/>
              <a:t>	- </a:t>
            </a:r>
            <a:r>
              <a:rPr lang="en-US" sz="2400" i="1" dirty="0"/>
              <a:t>why does it proceed so rapidly?</a:t>
            </a:r>
          </a:p>
          <a:p>
            <a:r>
              <a:rPr lang="en-US" sz="2400" i="1" dirty="0"/>
              <a:t>• </a:t>
            </a:r>
            <a:r>
              <a:rPr lang="en-US" sz="2400" dirty="0"/>
              <a:t>What regulates the plasma temperature?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• Is this a deflagration wave, reflecting domain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restructuring and flux transfer?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• Are there radio signatures?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C09F-BE81-5FA6-D051-5E546DA29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EEE28-F470-DC52-07AC-87B4D780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6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4587D-915D-17DD-459E-81BBABD15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FE44-2357-C36B-A350-D52B45CA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Some “radio HOPE” history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903D9-BC7F-87E6-491B-5FAFFAC0B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7772400" cy="3983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BF9EEA-26D4-BC84-D7C4-915B4C667CE3}"/>
              </a:ext>
            </a:extLst>
          </p:cNvPr>
          <p:cNvSpPr txBox="1"/>
          <p:nvPr/>
        </p:nvSpPr>
        <p:spPr>
          <a:xfrm>
            <a:off x="2514600" y="5507650"/>
            <a:ext cx="4821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Interferometer sensitivity (better than 1 SFU!)</a:t>
            </a:r>
          </a:p>
          <a:p>
            <a:r>
              <a:rPr lang="en-US" dirty="0"/>
              <a:t>• Circular polarization diagnostics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008AF-351C-B834-248F-7CFDE1039517}"/>
              </a:ext>
            </a:extLst>
          </p:cNvPr>
          <p:cNvSpPr txBox="1"/>
          <p:nvPr/>
        </p:nvSpPr>
        <p:spPr>
          <a:xfrm>
            <a:off x="1707931" y="1676553"/>
            <a:ext cx="205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SOL1980-03-23 (C7)</a:t>
            </a:r>
          </a:p>
          <a:p>
            <a:r>
              <a:rPr lang="en-US" dirty="0"/>
              <a:t>10.6 GHz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36569C-762B-A6BF-A6ED-46D027109E93}"/>
              </a:ext>
            </a:extLst>
          </p:cNvPr>
          <p:cNvSpPr txBox="1"/>
          <p:nvPr/>
        </p:nvSpPr>
        <p:spPr>
          <a:xfrm>
            <a:off x="5625700" y="5003465"/>
            <a:ext cx="307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Van Hoven &amp; </a:t>
            </a:r>
            <a:r>
              <a:rPr lang="en-US" dirty="0" err="1"/>
              <a:t>Hurford</a:t>
            </a:r>
            <a:r>
              <a:rPr lang="en-US" dirty="0"/>
              <a:t> (1984)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07B3F-0FE4-DB2B-3BA4-896BC321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36439-5871-C8B0-22C8-308F979D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4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4877-A581-DD07-B98E-6B08C439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RHESSI and </a:t>
            </a:r>
            <a:r>
              <a:rPr lang="en-US" dirty="0" err="1"/>
              <a:t>Nobeyama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EA961-ABFF-CB02-F190-88E024073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7321176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A8580C-B6AD-DB24-6D24-A668B5B99805}"/>
              </a:ext>
            </a:extLst>
          </p:cNvPr>
          <p:cNvSpPr txBox="1"/>
          <p:nvPr/>
        </p:nvSpPr>
        <p:spPr>
          <a:xfrm>
            <a:off x="6400800" y="5257800"/>
            <a:ext cx="161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Asai et al. 2006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88DAC-7D7E-A855-19AE-D67FFCDA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B7F09-0FE9-BB4B-E377-220A4C01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24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FFE5-3349-E74E-9343-3839D2C6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HOPEs at radio wavelengths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715BCF-A6AF-7555-F50A-BF6112564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219200"/>
            <a:ext cx="4047829" cy="3708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7CE224-A53B-2830-F3F5-E534BADA5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79524"/>
            <a:ext cx="4288837" cy="3708228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F96E9F94-BDB9-232B-7081-B7E9C72162DD}"/>
              </a:ext>
            </a:extLst>
          </p:cNvPr>
          <p:cNvSpPr/>
          <p:nvPr/>
        </p:nvSpPr>
        <p:spPr>
          <a:xfrm rot="20510714">
            <a:off x="1820983" y="1864073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A8D2B8-C476-903E-4510-36598854C5DF}"/>
              </a:ext>
            </a:extLst>
          </p:cNvPr>
          <p:cNvSpPr txBox="1"/>
          <p:nvPr/>
        </p:nvSpPr>
        <p:spPr>
          <a:xfrm>
            <a:off x="915145" y="5111483"/>
            <a:ext cx="3061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Correlation plot, GOES T vs EM</a:t>
            </a:r>
          </a:p>
          <a:p>
            <a:r>
              <a:rPr lang="en-US" dirty="0"/>
              <a:t>	- Horizontal branch</a:t>
            </a:r>
          </a:p>
          <a:p>
            <a:r>
              <a:rPr lang="en-US" dirty="0"/>
              <a:t>	- Neupert loop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51FF9-189D-0B0A-D1EC-B574EF4D8133}"/>
              </a:ext>
            </a:extLst>
          </p:cNvPr>
          <p:cNvSpPr txBox="1"/>
          <p:nvPr/>
        </p:nvSpPr>
        <p:spPr>
          <a:xfrm>
            <a:off x="4909076" y="5121993"/>
            <a:ext cx="319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Timeseries  plot, GOES T vs time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869960B4-BEE4-9732-D437-84911118511D}"/>
              </a:ext>
            </a:extLst>
          </p:cNvPr>
          <p:cNvSpPr/>
          <p:nvPr/>
        </p:nvSpPr>
        <p:spPr>
          <a:xfrm rot="20510714">
            <a:off x="5016128" y="1937645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41CBE-6274-326B-7003-BA262C25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F4391-41A7-FD8C-3783-2044004C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7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FFE5-3349-E74E-9343-3839D2C6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HOPEs at radio wavelengths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FFEDE-DA0E-885C-69CF-D1DC81AB7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17638"/>
            <a:ext cx="5879548" cy="4270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638D58A4-460D-FDEE-EC8C-5909707197BC}"/>
              </a:ext>
            </a:extLst>
          </p:cNvPr>
          <p:cNvSpPr/>
          <p:nvPr/>
        </p:nvSpPr>
        <p:spPr>
          <a:xfrm rot="20510714">
            <a:off x="2959766" y="287054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154EE-3D27-F9BE-316A-02732FAE43FB}"/>
              </a:ext>
            </a:extLst>
          </p:cNvPr>
          <p:cNvSpPr txBox="1"/>
          <p:nvPr/>
        </p:nvSpPr>
        <p:spPr>
          <a:xfrm>
            <a:off x="2859211" y="5791200"/>
            <a:ext cx="3666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HOPE clearly detectable in RSTN data</a:t>
            </a:r>
          </a:p>
          <a:p>
            <a:r>
              <a:rPr lang="en-US" dirty="0"/>
              <a:t>	- Far above free-free level</a:t>
            </a:r>
          </a:p>
          <a:p>
            <a:r>
              <a:rPr lang="en-US" dirty="0"/>
              <a:t>	- High-frequency cutoff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FBF8F-C5E4-56F7-12DD-8D1F8941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04B4D-537D-C58C-D7BD-E6A98C9F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FFE5-3349-E74E-9343-3839D2C6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115"/>
            <a:ext cx="8229600" cy="1143000"/>
          </a:xfrm>
        </p:spPr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25978-FCC4-35A1-D32E-BCBBE439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772400" cy="23686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8576E7-21B0-04B4-ED2A-FD946ECEC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384" y="3657600"/>
            <a:ext cx="4164114" cy="2995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BA0C66-0F5E-12B0-E6BE-CF5119863031}"/>
              </a:ext>
            </a:extLst>
          </p:cNvPr>
          <p:cNvSpPr txBox="1"/>
          <p:nvPr/>
        </p:nvSpPr>
        <p:spPr>
          <a:xfrm>
            <a:off x="762000" y="4114800"/>
            <a:ext cx="34588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SOL2014-09-10 IRIS observations</a:t>
            </a:r>
          </a:p>
          <a:p>
            <a:r>
              <a:rPr lang="en-US" dirty="0"/>
              <a:t>   (Gou et al., 2023)</a:t>
            </a:r>
          </a:p>
          <a:p>
            <a:r>
              <a:rPr lang="en-US" dirty="0"/>
              <a:t>	- note precursor dimming</a:t>
            </a:r>
          </a:p>
          <a:p>
            <a:r>
              <a:rPr lang="en-US" dirty="0"/>
              <a:t>• RSTN possibly to 15.4 GHz</a:t>
            </a:r>
          </a:p>
          <a:p>
            <a:r>
              <a:rPr lang="en-US" dirty="0"/>
              <a:t>• But this X1.8 flare is still marginal</a:t>
            </a:r>
          </a:p>
          <a:p>
            <a:r>
              <a:rPr lang="en-US" dirty="0"/>
              <a:t>	via RSTN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B02D3-6F8A-75A1-C7E4-6B49CAB7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6E591-0B87-6653-0F27-125AB24F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6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E613-D299-C7FF-FB83-E567B3B0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576"/>
            <a:ext cx="8229600" cy="1143000"/>
          </a:xfrm>
        </p:spPr>
        <p:txBody>
          <a:bodyPr/>
          <a:lstStyle/>
          <a:p>
            <a:r>
              <a:rPr lang="en-US" dirty="0"/>
              <a:t>SOL2002-07-23 with </a:t>
            </a:r>
            <a:r>
              <a:rPr lang="en-US" dirty="0" err="1"/>
              <a:t>NoRP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61CB2-5334-9A7E-3E7C-233157850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90600"/>
            <a:ext cx="5291431" cy="544036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EB08A-B5C3-CC3A-04B7-53E6AAB0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C6889-3510-21EA-06FB-DE60A0C6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5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71156C-C82D-E7EC-CC6A-EA2CAB3C7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392382"/>
            <a:ext cx="7772400" cy="2693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A61CA0-C6DA-89D3-DE7D-56A64A1CA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317509"/>
            <a:ext cx="4953000" cy="22962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5C666CE-370B-C633-F45D-059F3BBF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/>
              <a:t>Yet another RSTN example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BAA891-FCB0-B7B5-2548-8F2C13F8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B4DF4B-0EA6-42E5-E747-1329D02D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8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66D52-F458-C3C2-1AF7-5C4428878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1D2E-D111-74D3-BAAD-5D039EEE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History, implications,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05B97-FB3C-D945-BA11-63FC39FCB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• </a:t>
            </a:r>
            <a:r>
              <a:rPr lang="en-US" sz="2400" b="1" dirty="0"/>
              <a:t>History: </a:t>
            </a:r>
            <a:r>
              <a:rPr lang="en-US" sz="2400" dirty="0"/>
              <a:t>The effect had been noted many times in the past for individual events.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b="1" dirty="0"/>
              <a:t>Implications: </a:t>
            </a:r>
            <a:r>
              <a:rPr lang="en-US" sz="2400" dirty="0"/>
              <a:t>We now see that it is a universal property of flares, so theory and modeling need to catch up.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b="1" dirty="0"/>
              <a:t>Utility: </a:t>
            </a:r>
            <a:r>
              <a:rPr lang="en-US" sz="2400" dirty="0"/>
              <a:t>We can get advance notice about flare occurrence, helpful for scheduling observations (e.g., rocket launches).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93BC1-AF7B-9ACD-6416-F6A648FE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92634-D3BF-464B-F7C6-84848304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39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FFE5-3349-E74E-9343-3839D2C6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of </a:t>
            </a:r>
            <a:r>
              <a:rPr lang="en-US" dirty="0" err="1"/>
              <a:t>NoRP</a:t>
            </a:r>
            <a:r>
              <a:rPr lang="en-US" dirty="0"/>
              <a:t> data: all X-class </a:t>
            </a:r>
            <a:br>
              <a:rPr lang="en-US" dirty="0"/>
            </a:br>
            <a:r>
              <a:rPr lang="en-US" dirty="0"/>
              <a:t>flares with </a:t>
            </a:r>
            <a:r>
              <a:rPr lang="en-US" i="1" dirty="0"/>
              <a:t>Fermi</a:t>
            </a:r>
            <a:r>
              <a:rPr lang="en-US" dirty="0"/>
              <a:t> HXR coverage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8F1F8-FF97-5C7B-9CEC-59DB6D969D45}"/>
              </a:ext>
            </a:extLst>
          </p:cNvPr>
          <p:cNvSpPr txBox="1"/>
          <p:nvPr/>
        </p:nvSpPr>
        <p:spPr>
          <a:xfrm>
            <a:off x="1485900" y="1517486"/>
            <a:ext cx="6172200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									    </a:t>
            </a:r>
            <a:r>
              <a:rPr lang="en-US" dirty="0">
                <a:solidFill>
                  <a:srgbClr val="FF0000"/>
                </a:solidFill>
              </a:rPr>
              <a:t>1  2  4  9 17  GHz</a:t>
            </a:r>
            <a:r>
              <a:rPr lang="en-US" dirty="0"/>
              <a:t>                                    </a:t>
            </a:r>
          </a:p>
          <a:p>
            <a:r>
              <a:rPr lang="en-US" dirty="0"/>
              <a:t>SOL2011-02-15T01:56 X2.2 01:47:00 01:44:00  -  2  - -3  -     </a:t>
            </a:r>
            <a:r>
              <a:rPr lang="en-US" dirty="0">
                <a:solidFill>
                  <a:srgbClr val="FF0000"/>
                </a:solidFill>
              </a:rPr>
              <a:t>SFU</a:t>
            </a:r>
          </a:p>
          <a:p>
            <a:r>
              <a:rPr lang="en-US" dirty="0"/>
              <a:t>SOL2011-03-09T23:23 X1.5 23:19:00 23:17:00  </a:t>
            </a:r>
            <a:r>
              <a:rPr lang="en-US" dirty="0">
                <a:solidFill>
                  <a:srgbClr val="FF0000"/>
                </a:solidFill>
              </a:rPr>
              <a:t>-  -  7 13  2 </a:t>
            </a:r>
          </a:p>
          <a:p>
            <a:r>
              <a:rPr lang="en-US" dirty="0"/>
              <a:t>SOL2011-09-06T22:20 X2.1 22:16:00 22:12:00  1  2  -  -  -</a:t>
            </a:r>
          </a:p>
          <a:p>
            <a:r>
              <a:rPr lang="en-US" dirty="0"/>
              <a:t>SOL2011-09-07T22:38 X1.8 22:35:20 22:33:00  -  -  -  2  -</a:t>
            </a:r>
          </a:p>
          <a:p>
            <a:r>
              <a:rPr lang="en-US" dirty="0"/>
              <a:t>SOL2012-03-05T04:09 X1.1 </a:t>
            </a:r>
            <a:r>
              <a:rPr lang="en-US" dirty="0">
                <a:solidFill>
                  <a:srgbClr val="FF0000"/>
                </a:solidFill>
              </a:rPr>
              <a:t>chaos in all bands</a:t>
            </a:r>
            <a:r>
              <a:rPr lang="en-US" dirty="0"/>
              <a:t>!</a:t>
            </a:r>
          </a:p>
          <a:p>
            <a:r>
              <a:rPr lang="en-US" dirty="0"/>
              <a:t>SOL2012-10-23T03:17 X1.8 03:15:00 03:10:00  </a:t>
            </a:r>
            <a:r>
              <a:rPr lang="en-US" dirty="0">
                <a:solidFill>
                  <a:srgbClr val="FF0000"/>
                </a:solidFill>
              </a:rPr>
              <a:t>-  -  -  2 25</a:t>
            </a:r>
          </a:p>
          <a:p>
            <a:r>
              <a:rPr lang="en-US" dirty="0"/>
              <a:t>SOL2013-05-14T01:11 X3.2 01:00:00 no </a:t>
            </a:r>
            <a:r>
              <a:rPr lang="en-US" dirty="0" err="1"/>
              <a:t>rHOPE</a:t>
            </a:r>
            <a:endParaRPr lang="en-US" dirty="0"/>
          </a:p>
          <a:p>
            <a:r>
              <a:rPr lang="en-US" dirty="0"/>
              <a:t>SOL2013-05-15T01:48 X1.2 01:32:30 01:27:30 </a:t>
            </a:r>
            <a:r>
              <a:rPr lang="en-US" dirty="0">
                <a:solidFill>
                  <a:srgbClr val="FF0000"/>
                </a:solidFill>
              </a:rPr>
              <a:t>25 20 11 16 -</a:t>
            </a:r>
          </a:p>
          <a:p>
            <a:r>
              <a:rPr lang="en-US" dirty="0"/>
              <a:t>SOL2013-10-28T02:03 X1.0                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err="1">
                <a:solidFill>
                  <a:srgbClr val="FF0000"/>
                </a:solidFill>
              </a:rPr>
              <a:t>rHOPE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SOL2014-02-25T00:49 X4.9 00:41:00 00:36:00  -  -  2  -  -</a:t>
            </a:r>
          </a:p>
          <a:p>
            <a:r>
              <a:rPr lang="en-US" dirty="0"/>
              <a:t>SOL2014-10-19T05:03 X1.1 04:18:00 04:10:00  </a:t>
            </a:r>
            <a:r>
              <a:rPr lang="en-US" dirty="0">
                <a:solidFill>
                  <a:srgbClr val="FF0000"/>
                </a:solidFill>
              </a:rPr>
              <a:t>2  4  7 15 15</a:t>
            </a:r>
          </a:p>
          <a:p>
            <a:r>
              <a:rPr lang="en-US" dirty="0"/>
              <a:t>SOL2015-05-05T22:11 X2.7 22:07:00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err="1">
                <a:solidFill>
                  <a:srgbClr val="FF0000"/>
                </a:solidFill>
              </a:rPr>
              <a:t>rHOPE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SOL2022-04-17T03:34 X1.1 03:22:30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err="1">
                <a:solidFill>
                  <a:srgbClr val="FF0000"/>
                </a:solidFill>
              </a:rPr>
              <a:t>rHOPE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SOL2023-01-06T00:57 X1.2 00:55:00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err="1">
                <a:solidFill>
                  <a:srgbClr val="FF0000"/>
                </a:solidFill>
              </a:rPr>
              <a:t>rHOPE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7C5ED-CB6A-3092-A443-892C8426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8005A-2E76-ED1E-EAA9-A62CFCA2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2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FC47-2009-3E3F-2730-707699A1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6F53B-7EEF-2321-D2BF-F4007428B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8300"/>
            <a:ext cx="6760779" cy="3581400"/>
          </a:xfrm>
        </p:spPr>
        <p:txBody>
          <a:bodyPr>
            <a:normAutofit/>
          </a:bodyPr>
          <a:lstStyle/>
          <a:p>
            <a:r>
              <a:rPr lang="en-US" sz="2400" dirty="0" err="1"/>
              <a:t>rHOPE</a:t>
            </a:r>
            <a:r>
              <a:rPr lang="en-US" sz="2400" dirty="0"/>
              <a:t> signatures do exist in the </a:t>
            </a:r>
            <a:r>
              <a:rPr lang="en-US" sz="2400" dirty="0" err="1"/>
              <a:t>NoRP</a:t>
            </a:r>
            <a:r>
              <a:rPr lang="en-US" sz="2400" dirty="0"/>
              <a:t> data: in our </a:t>
            </a:r>
            <a:r>
              <a:rPr lang="en-US" sz="2400" dirty="0" err="1"/>
              <a:t>NoRP</a:t>
            </a:r>
            <a:r>
              <a:rPr lang="en-US" sz="2400" dirty="0"/>
              <a:t> X-class sample, 4/13 hits</a:t>
            </a:r>
          </a:p>
          <a:p>
            <a:r>
              <a:rPr lang="en-US" sz="2400" dirty="0"/>
              <a:t>There is little evidence for coronal activity in the </a:t>
            </a:r>
            <a:r>
              <a:rPr lang="en-US" sz="2400" dirty="0" err="1"/>
              <a:t>rHOPE</a:t>
            </a:r>
            <a:r>
              <a:rPr lang="en-US" sz="2400" dirty="0"/>
              <a:t> phase, based on </a:t>
            </a:r>
            <a:r>
              <a:rPr lang="en-US" sz="2400" dirty="0" err="1"/>
              <a:t>eCallisto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FFD42-546B-B8A7-CB50-DEC53091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BC9C9-9B9E-4457-BC74-3AD67CD3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0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9ED14-F085-5315-4DF8-DBFACBD2D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8AF2C-F1FE-DC71-794F-F5719B8D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dirty="0"/>
              <a:t>Radio HOPE mechanisms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9BD14-9B2B-BB55-1CE9-B089D5DC7D2A}"/>
              </a:ext>
            </a:extLst>
          </p:cNvPr>
          <p:cNvSpPr txBox="1"/>
          <p:nvPr/>
        </p:nvSpPr>
        <p:spPr>
          <a:xfrm>
            <a:off x="1524000" y="1752600"/>
            <a:ext cx="52654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• Free-free emission: far too bright</a:t>
            </a:r>
          </a:p>
          <a:p>
            <a:r>
              <a:rPr lang="en-US" sz="2400" dirty="0"/>
              <a:t>• Coherent radiation: mm waves unlikely</a:t>
            </a:r>
          </a:p>
          <a:p>
            <a:r>
              <a:rPr lang="en-US" sz="2400" dirty="0"/>
              <a:t>• Thermal </a:t>
            </a:r>
            <a:r>
              <a:rPr lang="en-US" sz="2400" dirty="0" err="1"/>
              <a:t>gyroresonance</a:t>
            </a:r>
            <a:r>
              <a:rPr lang="en-US" sz="2400" dirty="0"/>
              <a:t>: ditto 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Gyrosynchrotron</a:t>
            </a:r>
            <a:r>
              <a:rPr lang="en-US" sz="2400" dirty="0"/>
              <a:t>: no HXR</a:t>
            </a:r>
          </a:p>
          <a:p>
            <a:endParaRPr lang="en-US" sz="2400" dirty="0"/>
          </a:p>
          <a:p>
            <a:r>
              <a:rPr lang="en-US" sz="2400" dirty="0"/>
              <a:t>We really have no idea!</a:t>
            </a:r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486A8-7EDF-C5D1-EF69-697A95E4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76122-B4FE-8486-3E21-5910E8E5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61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69D99-91D4-FA25-AB2B-FAB242FF8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B826-FC76-D2CB-D022-CDEE2442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dirty="0"/>
              <a:t>The faint frontier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65EE2-6DCC-5A09-1DFE-AA0591E3B611}"/>
              </a:ext>
            </a:extLst>
          </p:cNvPr>
          <p:cNvSpPr txBox="1"/>
          <p:nvPr/>
        </p:nvSpPr>
        <p:spPr>
          <a:xfrm>
            <a:off x="1524000" y="1752600"/>
            <a:ext cx="60612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• Solar observations typically occupy the bright</a:t>
            </a:r>
          </a:p>
          <a:p>
            <a:r>
              <a:rPr lang="en-US" sz="2400" dirty="0"/>
              <a:t>	end of any parameter space</a:t>
            </a:r>
          </a:p>
          <a:p>
            <a:r>
              <a:rPr lang="en-US" sz="2400" dirty="0"/>
              <a:t>• The HOPE development emphasizes the</a:t>
            </a:r>
          </a:p>
          <a:p>
            <a:r>
              <a:rPr lang="en-US" sz="2400" dirty="0"/>
              <a:t>	faintest detectable variations</a:t>
            </a:r>
          </a:p>
          <a:p>
            <a:r>
              <a:rPr lang="en-US" sz="2400" dirty="0"/>
              <a:t>• In radio astronomy, one solar flux unit (SFU)</a:t>
            </a:r>
          </a:p>
          <a:p>
            <a:r>
              <a:rPr lang="en-US" sz="2400" dirty="0"/>
              <a:t>	equals 10</a:t>
            </a:r>
            <a:r>
              <a:rPr lang="en-US" sz="2400" baseline="30000" dirty="0"/>
              <a:t>4</a:t>
            </a:r>
            <a:r>
              <a:rPr lang="en-US" sz="2400" dirty="0"/>
              <a:t> FU (10</a:t>
            </a:r>
            <a:r>
              <a:rPr lang="en-US" sz="2400" baseline="30000" dirty="0"/>
              <a:t>-26 </a:t>
            </a:r>
            <a:r>
              <a:rPr lang="en-US" sz="2400" dirty="0"/>
              <a:t>W/m</a:t>
            </a:r>
            <a:r>
              <a:rPr lang="en-US" sz="2400" baseline="30000" dirty="0"/>
              <a:t>2</a:t>
            </a:r>
            <a:r>
              <a:rPr lang="en-US" sz="2400" dirty="0"/>
              <a:t>Hz)</a:t>
            </a:r>
          </a:p>
          <a:p>
            <a:r>
              <a:rPr lang="en-US" sz="2400" dirty="0"/>
              <a:t>• How far can we push the GOES XRS?</a:t>
            </a:r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438F3-07AE-C216-4B53-2F4665AA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801BA-769E-B045-1F97-2179B466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74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A1204-8E6F-3ED2-3C63-F4251253E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881A-2878-403D-F2D7-6AE1DBAA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dirty="0"/>
              <a:t>A faint flare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E04DB-C904-C4B8-8E8B-4ACB5A1F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DF9E6-5116-88D9-7BF8-5DFF346D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EBB1D-218B-BC21-547C-3AB1E720F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56660"/>
            <a:ext cx="7772400" cy="3356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058144-D5B6-6910-2BEC-5FE431E8016D}"/>
              </a:ext>
            </a:extLst>
          </p:cNvPr>
          <p:cNvSpPr txBox="1"/>
          <p:nvPr/>
        </p:nvSpPr>
        <p:spPr>
          <a:xfrm>
            <a:off x="2753746" y="5030740"/>
            <a:ext cx="3636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GOES-R new technology from 2017</a:t>
            </a:r>
          </a:p>
          <a:p>
            <a:r>
              <a:rPr lang="en-US" dirty="0"/>
              <a:t>• This flare B1.6 but really it’s A9</a:t>
            </a:r>
          </a:p>
          <a:p>
            <a:r>
              <a:rPr lang="en-US" dirty="0"/>
              <a:t>• The new technology has </a:t>
            </a:r>
          </a:p>
        </p:txBody>
      </p:sp>
    </p:spTree>
    <p:extLst>
      <p:ext uri="{BB962C8B-B14F-4D97-AF65-F5344CB8AC3E}">
        <p14:creationId xmlns:p14="http://schemas.microsoft.com/office/powerpoint/2010/main" val="2417072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FC47-2009-3E3F-2730-707699A1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at GOES A class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D3CC9-4E2E-C4E3-F86A-412E6245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9820A-7E7C-F9C2-0168-5583A89C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E720FD-857C-FF16-A3FB-D2CC4A71C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15143"/>
            <a:ext cx="7772400" cy="3627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DBEE90-9C50-34CA-E291-13F31CEB40C0}"/>
              </a:ext>
            </a:extLst>
          </p:cNvPr>
          <p:cNvSpPr txBox="1"/>
          <p:nvPr/>
        </p:nvSpPr>
        <p:spPr>
          <a:xfrm>
            <a:off x="2485126" y="5433020"/>
            <a:ext cx="3543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1-minute averages in GOES-R data</a:t>
            </a:r>
          </a:p>
          <a:p>
            <a:r>
              <a:rPr lang="en-US" dirty="0"/>
              <a:t>	with empirical errors: there is</a:t>
            </a:r>
          </a:p>
          <a:p>
            <a:r>
              <a:rPr lang="en-US" dirty="0"/>
              <a:t>	HOPE in microflares</a:t>
            </a:r>
          </a:p>
        </p:txBody>
      </p:sp>
    </p:spTree>
    <p:extLst>
      <p:ext uri="{BB962C8B-B14F-4D97-AF65-F5344CB8AC3E}">
        <p14:creationId xmlns:p14="http://schemas.microsoft.com/office/powerpoint/2010/main" val="2807391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14045-365A-76C9-419C-835D349BC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9C27-08E7-9722-94E0-0E717812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there HOPE in filament eruptions?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35BB5-C2CD-E11E-4DDE-22BAB8A8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0DD3C-1CFB-AD7C-B931-674C196E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7F8CB-A016-F47A-C132-BA3CC5C8F132}"/>
              </a:ext>
            </a:extLst>
          </p:cNvPr>
          <p:cNvSpPr txBox="1"/>
          <p:nvPr/>
        </p:nvSpPr>
        <p:spPr>
          <a:xfrm>
            <a:off x="5410200" y="5438949"/>
            <a:ext cx="2823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 &amp; van </a:t>
            </a:r>
            <a:r>
              <a:rPr lang="en-US" dirty="0" err="1"/>
              <a:t>Ballegooijen</a:t>
            </a:r>
            <a:r>
              <a:rPr lang="en-US" dirty="0"/>
              <a:t> 2012</a:t>
            </a:r>
          </a:p>
          <a:p>
            <a:r>
              <a:rPr lang="en-US" dirty="0"/>
              <a:t>(polar-crown “stealth” CME)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50299-84AB-5806-0D52-C1500FB01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19050"/>
            <a:ext cx="7772400" cy="4019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B03B52-66F7-E66A-746F-264108604B44}"/>
              </a:ext>
            </a:extLst>
          </p:cNvPr>
          <p:cNvSpPr txBox="1"/>
          <p:nvPr/>
        </p:nvSpPr>
        <p:spPr>
          <a:xfrm>
            <a:off x="1371600" y="5900614"/>
            <a:ext cx="280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Maybe. But one swallow…</a:t>
            </a:r>
          </a:p>
        </p:txBody>
      </p:sp>
    </p:spTree>
    <p:extLst>
      <p:ext uri="{BB962C8B-B14F-4D97-AF65-F5344CB8AC3E}">
        <p14:creationId xmlns:p14="http://schemas.microsoft.com/office/powerpoint/2010/main" val="3666783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A9F86-DB0F-81A9-6182-D5A11E09D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D423-4A07-9D01-F589-9D7A56FA2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9B31F-B660-C6E6-FC22-3087632B0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1676400"/>
            <a:ext cx="6781800" cy="3276601"/>
          </a:xfrm>
        </p:spPr>
        <p:txBody>
          <a:bodyPr>
            <a:normAutofit/>
          </a:bodyPr>
          <a:lstStyle/>
          <a:p>
            <a:r>
              <a:rPr lang="en-US" sz="2400" dirty="0"/>
              <a:t>HOPE is universal as seen in soft X-rays</a:t>
            </a:r>
          </a:p>
          <a:p>
            <a:r>
              <a:rPr lang="en-US" sz="2400" dirty="0"/>
              <a:t>It leads to a reliable flare “nowcast”, FAI</a:t>
            </a:r>
          </a:p>
          <a:p>
            <a:r>
              <a:rPr lang="en-US" sz="2400" dirty="0"/>
              <a:t>We don’t understand the HOPE physics</a:t>
            </a:r>
          </a:p>
          <a:p>
            <a:r>
              <a:rPr lang="en-US" sz="2400" dirty="0" err="1">
                <a:latin typeface="Symbol" pitchFamily="2" charset="2"/>
              </a:rPr>
              <a:t>m</a:t>
            </a:r>
            <a:r>
              <a:rPr lang="en-US" sz="2400" dirty="0" err="1"/>
              <a:t>wave</a:t>
            </a:r>
            <a:r>
              <a:rPr lang="en-US" sz="2400" dirty="0"/>
              <a:t> emission is fairly common in major events</a:t>
            </a:r>
          </a:p>
          <a:p>
            <a:r>
              <a:rPr lang="en-US" sz="2400" dirty="0"/>
              <a:t>We haven’t identified the radio mechanism</a:t>
            </a:r>
          </a:p>
          <a:p>
            <a:pPr marL="0" indent="0">
              <a:buNone/>
            </a:pPr>
            <a:r>
              <a:rPr lang="en-US" sz="2400" dirty="0"/>
              <a:t>•  Generally, there is a broad landscape of unknown</a:t>
            </a:r>
          </a:p>
          <a:p>
            <a:pPr marL="0" indent="0">
              <a:buNone/>
            </a:pPr>
            <a:r>
              <a:rPr lang="en-US" sz="2400" dirty="0"/>
              <a:t>	parameter space in solar observation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841D9-5BF7-3B70-BA04-42EF7C9E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4161E-B0AC-91E9-E151-C4058C35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0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6804507" cy="1367945"/>
          </a:xfrm>
        </p:spPr>
        <p:txBody>
          <a:bodyPr>
            <a:normAutofit/>
          </a:bodyPr>
          <a:lstStyle/>
          <a:p>
            <a:r>
              <a:rPr lang="en-US" dirty="0"/>
              <a:t>Utility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7229D-10CE-9836-0919-DFE2E041A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48" y="1752600"/>
            <a:ext cx="6750103" cy="41263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ABE5-3BAB-2B22-9F14-3BC96FAD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Flare precursor phenomena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A99CE-4D1E-1CF9-EE9B-783AF4C4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Filament activation (the </a:t>
            </a:r>
            <a:r>
              <a:rPr lang="en-US" sz="2400" i="1" dirty="0"/>
              <a:t>Skylab</a:t>
            </a:r>
            <a:r>
              <a:rPr lang="en-US" sz="2400" dirty="0"/>
              <a:t> astronauts)</a:t>
            </a:r>
          </a:p>
          <a:p>
            <a:r>
              <a:rPr lang="en-US" sz="2400" dirty="0"/>
              <a:t>Pre-event microflares (Harrison cartoon)</a:t>
            </a:r>
          </a:p>
          <a:p>
            <a:r>
              <a:rPr lang="en-US" sz="2400" dirty="0"/>
              <a:t>Dm spike bursts</a:t>
            </a:r>
          </a:p>
          <a:p>
            <a:r>
              <a:rPr lang="en-US" sz="2400" dirty="0"/>
              <a:t>Preflare EUV </a:t>
            </a:r>
            <a:r>
              <a:rPr lang="en-US" sz="2400" dirty="0" err="1"/>
              <a:t>dimmings</a:t>
            </a:r>
            <a:endParaRPr lang="en-US" sz="2400" dirty="0"/>
          </a:p>
          <a:p>
            <a:r>
              <a:rPr lang="en-US" sz="2400" dirty="0"/>
              <a:t>“Turbulent” line broadening (Harra)</a:t>
            </a:r>
          </a:p>
          <a:p>
            <a:r>
              <a:rPr lang="en-US" sz="2400" dirty="0"/>
              <a:t>Faint microwave emission (Van Hoven &amp; </a:t>
            </a:r>
            <a:r>
              <a:rPr lang="en-US" sz="2400" dirty="0" err="1"/>
              <a:t>Hurford</a:t>
            </a:r>
            <a:r>
              <a:rPr lang="en-US" sz="2400" dirty="0"/>
              <a:t> 1984)</a:t>
            </a:r>
          </a:p>
          <a:p>
            <a:r>
              <a:rPr lang="en-US" sz="2400" dirty="0"/>
              <a:t>Global coronal shear flows</a:t>
            </a:r>
          </a:p>
          <a:p>
            <a:r>
              <a:rPr lang="en-US" sz="2400" dirty="0"/>
              <a:t>…</a:t>
            </a:r>
          </a:p>
          <a:p>
            <a:r>
              <a:rPr lang="en-US" sz="2400" b="1" i="1" dirty="0"/>
              <a:t>Hot onset  precursors (Hudson et al. 2021, Silva et al. 2023, Battaglia et al. 2023, </a:t>
            </a:r>
            <a:r>
              <a:rPr lang="en-US" sz="2400" b="1" i="1" dirty="0" err="1"/>
              <a:t>Telikicherla</a:t>
            </a:r>
            <a:r>
              <a:rPr lang="en-US" sz="2400" b="1" i="1" dirty="0"/>
              <a:t> et al. 2024, Hudson 2025)… “HOPE”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E1104-FE16-6BDB-5018-5330A853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11FE3-3E99-6643-714A-3400F6D1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3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2E717-8339-6678-A44D-EF20B4380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2AD4-4557-B180-4204-8E826340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most influential precursor cartoon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C3DDA-9D27-DBDA-0901-98F7BAAA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CB944-710E-8FE2-D97B-F16C683A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 descr="A diagram of a solar system&#10;&#10;AI-generated content may be incorrect.">
            <a:extLst>
              <a:ext uri="{FF2B5EF4-FFF2-40B4-BE49-F238E27FC236}">
                <a16:creationId xmlns:a16="http://schemas.microsoft.com/office/drawing/2014/main" id="{4D46A74D-905B-252E-7171-C9145FD24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524794"/>
            <a:ext cx="3937000" cy="472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5D63EC-3070-BFE9-9EA2-F3650391E18A}"/>
              </a:ext>
            </a:extLst>
          </p:cNvPr>
          <p:cNvSpPr txBox="1"/>
          <p:nvPr/>
        </p:nvSpPr>
        <p:spPr>
          <a:xfrm>
            <a:off x="5715000" y="2514600"/>
            <a:ext cx="20365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Harrison 1986</a:t>
            </a:r>
          </a:p>
          <a:p>
            <a:endParaRPr lang="en-US" dirty="0"/>
          </a:p>
          <a:p>
            <a:r>
              <a:rPr lang="en-US" dirty="0"/>
              <a:t>• Influential</a:t>
            </a:r>
          </a:p>
          <a:p>
            <a:r>
              <a:rPr lang="en-US" dirty="0"/>
              <a:t>• Frequently shown</a:t>
            </a:r>
          </a:p>
          <a:p>
            <a:r>
              <a:rPr lang="en-US" dirty="0"/>
              <a:t>• Quite misleading</a:t>
            </a:r>
          </a:p>
        </p:txBody>
      </p:sp>
    </p:spTree>
    <p:extLst>
      <p:ext uri="{BB962C8B-B14F-4D97-AF65-F5344CB8AC3E}">
        <p14:creationId xmlns:p14="http://schemas.microsoft.com/office/powerpoint/2010/main" val="134015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C552A-514E-9340-88DB-64332406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 slow HOPE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A2A6E-C6C7-3B4D-9C76-781253515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30059"/>
            <a:ext cx="6070600" cy="2009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B2D963-26E3-1843-8E07-C29B99B1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139492"/>
            <a:ext cx="3643768" cy="3741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6FE238-57F9-3F44-BB58-9EE3822D7340}"/>
              </a:ext>
            </a:extLst>
          </p:cNvPr>
          <p:cNvSpPr txBox="1"/>
          <p:nvPr/>
        </p:nvSpPr>
        <p:spPr>
          <a:xfrm>
            <a:off x="4862968" y="3581400"/>
            <a:ext cx="39089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• SOL2011-08-09 (X6.9) has a</a:t>
            </a:r>
          </a:p>
          <a:p>
            <a:r>
              <a:rPr lang="en-US" sz="2400" dirty="0"/>
              <a:t>HOPE lasting for minutes</a:t>
            </a:r>
          </a:p>
          <a:p>
            <a:r>
              <a:rPr lang="en-US" sz="2400" dirty="0"/>
              <a:t>• The GOES T vs. GOES EM </a:t>
            </a:r>
          </a:p>
          <a:p>
            <a:r>
              <a:rPr lang="en-US" sz="2400" dirty="0"/>
              <a:t>“</a:t>
            </a:r>
            <a:r>
              <a:rPr lang="en-US" sz="2400" dirty="0" err="1"/>
              <a:t>loopdeloop</a:t>
            </a:r>
            <a:r>
              <a:rPr lang="en-US" sz="2400" dirty="0"/>
              <a:t>” plot has an </a:t>
            </a:r>
          </a:p>
          <a:p>
            <a:r>
              <a:rPr lang="en-US" sz="2400" dirty="0"/>
              <a:t>apparently smooth horizontal</a:t>
            </a:r>
          </a:p>
          <a:p>
            <a:r>
              <a:rPr lang="en-US" sz="2400" dirty="0"/>
              <a:t>branch.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49CA6-3C4F-4FF8-503F-54B0F2B9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0BF92-08AA-BFC6-2240-04FD0406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3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43892-6F89-8698-481D-F2650214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Description of the HOPE [Em, T] correlation trajectory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B069E-E63C-740F-2FE5-C959FAB57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0" y="1600200"/>
            <a:ext cx="5346700" cy="43815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EC9B7-9AC4-84B8-C314-9FE036A4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C0690-076D-4B1A-D63A-722CFC82A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6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1848-AE9F-E085-F695-C8439665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[EM, T] graphic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EBF7C-88C9-3F1A-E1AA-A41DE6669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4604704" cy="419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32EC59-8E93-5FED-8CE9-87066578A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304" y="1790700"/>
            <a:ext cx="3765903" cy="1905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79C08-EE76-5328-4560-36E825D6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DEBE0-1E77-CD4F-F5E6-57999CB2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3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A3CA-C75F-F24F-BE7E-B0CCC847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HOPEs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36772-73DC-5F42-83AC-3ADC6AB4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Virtually every flare shows this behavior</a:t>
            </a:r>
          </a:p>
          <a:p>
            <a:r>
              <a:rPr lang="en-US" sz="2400" dirty="0"/>
              <a:t>The initial temperatures (the “horizontal branch”) tend to be at 10-15 MK</a:t>
            </a:r>
          </a:p>
          <a:p>
            <a:r>
              <a:rPr lang="en-US" sz="2400" dirty="0"/>
              <a:t>The HOPE precedes the hard X-ray ”impulsive phase” (Kane) and represents different plasma physics</a:t>
            </a:r>
          </a:p>
          <a:p>
            <a:r>
              <a:rPr lang="en-US" sz="2400" dirty="0"/>
              <a:t>It is </a:t>
            </a:r>
            <a:r>
              <a:rPr lang="en-US" sz="2400" u="sng" dirty="0"/>
              <a:t>not </a:t>
            </a:r>
            <a:r>
              <a:rPr lang="en-US" sz="2400" dirty="0"/>
              <a:t>“pre-</a:t>
            </a:r>
            <a:r>
              <a:rPr lang="en-US" sz="2400" i="1" dirty="0"/>
              <a:t>heating</a:t>
            </a:r>
            <a:r>
              <a:rPr lang="en-US" sz="2400" dirty="0"/>
              <a:t>”; we can’t measure dT/dt</a:t>
            </a:r>
          </a:p>
          <a:p>
            <a:r>
              <a:rPr lang="en-US" sz="2400" dirty="0"/>
              <a:t>It is not the Neupert effect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C6F9-B36E-E282-FD42-76C6260A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Andrews 18 June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BE3B8-8B43-DAD9-49A0-04448A5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FA1-A699-B24A-A451-EA7472FC0E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33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32973</TotalTime>
  <Words>1093</Words>
  <Application>Microsoft Macintosh PowerPoint</Application>
  <PresentationFormat>On-screen Show (4:3)</PresentationFormat>
  <Paragraphs>196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Symbol</vt:lpstr>
      <vt:lpstr>Office Theme</vt:lpstr>
      <vt:lpstr>Hot Onsets of Solar Flares: Significance and Utility</vt:lpstr>
      <vt:lpstr>History, implications, utility</vt:lpstr>
      <vt:lpstr>Utility</vt:lpstr>
      <vt:lpstr>Flare precursor phenomena</vt:lpstr>
      <vt:lpstr>The most influential precursor cartoon</vt:lpstr>
      <vt:lpstr>A slow HOPE</vt:lpstr>
      <vt:lpstr>Description of the HOPE [Em, T] correlation trajectory </vt:lpstr>
      <vt:lpstr>History of the [EM, T] graphic</vt:lpstr>
      <vt:lpstr>About HOPEs</vt:lpstr>
      <vt:lpstr>Deflagration wave?</vt:lpstr>
      <vt:lpstr>Deflagration wave</vt:lpstr>
      <vt:lpstr>Questions</vt:lpstr>
      <vt:lpstr>Some “radio HOPE” history</vt:lpstr>
      <vt:lpstr>RHESSI and Nobeyama</vt:lpstr>
      <vt:lpstr>HOPEs at radio wavelengths</vt:lpstr>
      <vt:lpstr>HOPEs at radio wavelengths</vt:lpstr>
      <vt:lpstr>Another example</vt:lpstr>
      <vt:lpstr>SOL2002-07-23 with NoRP</vt:lpstr>
      <vt:lpstr>Yet another RSTN example</vt:lpstr>
      <vt:lpstr>Survey of NoRP data: all X-class  flares with Fermi HXR coverage</vt:lpstr>
      <vt:lpstr>Survey Conclusions</vt:lpstr>
      <vt:lpstr>Radio HOPE mechanisms</vt:lpstr>
      <vt:lpstr>The faint frontier</vt:lpstr>
      <vt:lpstr>A faint flare</vt:lpstr>
      <vt:lpstr>HOPE at GOES A class</vt:lpstr>
      <vt:lpstr>Is there HOPE in filament eruptions?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“Lasso” Model for LDGRFs</dc:title>
  <dc:creator>Hugh Hudson</dc:creator>
  <cp:lastModifiedBy>Hudson, Hugh</cp:lastModifiedBy>
  <cp:revision>182</cp:revision>
  <cp:lastPrinted>2025-06-18T08:00:42Z</cp:lastPrinted>
  <dcterms:created xsi:type="dcterms:W3CDTF">2017-12-12T12:22:11Z</dcterms:created>
  <dcterms:modified xsi:type="dcterms:W3CDTF">2025-06-18T08:04:22Z</dcterms:modified>
</cp:coreProperties>
</file>